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0"/>
  </p:notesMasterIdLst>
  <p:sldIdLst>
    <p:sldId id="360" r:id="rId5"/>
    <p:sldId id="361" r:id="rId6"/>
    <p:sldId id="362" r:id="rId7"/>
    <p:sldId id="374" r:id="rId8"/>
    <p:sldId id="379" r:id="rId9"/>
    <p:sldId id="380" r:id="rId10"/>
    <p:sldId id="405" r:id="rId11"/>
    <p:sldId id="406" r:id="rId12"/>
    <p:sldId id="401" r:id="rId13"/>
    <p:sldId id="404" r:id="rId14"/>
    <p:sldId id="400" r:id="rId15"/>
    <p:sldId id="407" r:id="rId16"/>
    <p:sldId id="408" r:id="rId17"/>
    <p:sldId id="381" r:id="rId18"/>
    <p:sldId id="382" r:id="rId19"/>
    <p:sldId id="386" r:id="rId20"/>
    <p:sldId id="409" r:id="rId21"/>
    <p:sldId id="410" r:id="rId22"/>
    <p:sldId id="411" r:id="rId23"/>
    <p:sldId id="412" r:id="rId24"/>
    <p:sldId id="368" r:id="rId25"/>
    <p:sldId id="385" r:id="rId26"/>
    <p:sldId id="369" r:id="rId27"/>
    <p:sldId id="387" r:id="rId28"/>
    <p:sldId id="391" r:id="rId29"/>
    <p:sldId id="393" r:id="rId30"/>
    <p:sldId id="394" r:id="rId31"/>
    <p:sldId id="395" r:id="rId32"/>
    <p:sldId id="396" r:id="rId33"/>
    <p:sldId id="397" r:id="rId34"/>
    <p:sldId id="373" r:id="rId35"/>
    <p:sldId id="390" r:id="rId36"/>
    <p:sldId id="403" r:id="rId37"/>
    <p:sldId id="388" r:id="rId38"/>
    <p:sldId id="389"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1pPr>
    <a:lvl2pPr marL="0" marR="0" indent="457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2pPr>
    <a:lvl3pPr marL="0" marR="0" indent="914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3pPr>
    <a:lvl4pPr marL="0" marR="0" indent="1371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4pPr>
    <a:lvl5pPr marL="0" marR="0" indent="18288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5pPr>
    <a:lvl6pPr marL="0" marR="0" indent="22860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6pPr>
    <a:lvl7pPr marL="0" marR="0" indent="2743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7pPr>
    <a:lvl8pPr marL="0" marR="0" indent="3200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8pPr>
    <a:lvl9pPr marL="0" marR="0" indent="3657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9pPr>
  </p:defaultTextStyle>
  <p:extLst>
    <p:ext uri="{521415D9-36F7-43E2-AB2F-B90AF26B5E84}">
      <p14:sectionLst xmlns:p14="http://schemas.microsoft.com/office/powerpoint/2010/main">
        <p14:section name="Insights Report" id="{CD11232C-80BD-40C7-B42F-B1C85EAC15DD}">
          <p14:sldIdLst>
            <p14:sldId id="360"/>
            <p14:sldId id="361"/>
            <p14:sldId id="362"/>
            <p14:sldId id="374"/>
            <p14:sldId id="379"/>
            <p14:sldId id="380"/>
            <p14:sldId id="405"/>
            <p14:sldId id="406"/>
            <p14:sldId id="401"/>
            <p14:sldId id="404"/>
            <p14:sldId id="400"/>
            <p14:sldId id="407"/>
            <p14:sldId id="408"/>
            <p14:sldId id="381"/>
            <p14:sldId id="382"/>
            <p14:sldId id="386"/>
            <p14:sldId id="409"/>
            <p14:sldId id="410"/>
            <p14:sldId id="411"/>
            <p14:sldId id="412"/>
            <p14:sldId id="368"/>
            <p14:sldId id="385"/>
            <p14:sldId id="369"/>
            <p14:sldId id="387"/>
            <p14:sldId id="391"/>
            <p14:sldId id="393"/>
            <p14:sldId id="394"/>
            <p14:sldId id="395"/>
            <p14:sldId id="396"/>
            <p14:sldId id="397"/>
            <p14:sldId id="373"/>
            <p14:sldId id="390"/>
            <p14:sldId id="403"/>
            <p14:sldId id="388"/>
            <p14:sldId id="38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6E4F7B-DD86-5FD4-6EBA-968503B12416}" name="Louveau, Clemence" initials="CL" userId="S::Clemence.Louveau@wsp.com::103a5a37-cab3-4e07-b71e-b6014a07b7d0" providerId="AD"/>
  <p188:author id="{25D1F28B-E58C-3E69-1488-CB5F4E477CFA}" name="Harris, Abby" initials="AH" userId="S::Abby.Harris@wsp.com::6ef38bba-d0f8-4ea8-be36-c1fe462550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53D3"/>
    <a:srgbClr val="000000"/>
    <a:srgbClr val="E35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C03E13-A955-4551-8A04-750828DBF72F}" v="60" dt="2025-12-04T18:28:46.71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2">
              <a:hueOff val="-357243"/>
              <a:satOff val="7293"/>
              <a:lumOff val="8906"/>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3">
              <a:satOff val="1412"/>
              <a:lumOff val="16412"/>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atOff val="1412"/>
                  <a:lumOff val="16412"/>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6E937E"/>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wholeTbl>
    <a:band2H>
      <a:tcTxStyle/>
      <a:tcStyle>
        <a:tcBdr/>
        <a:fill>
          <a:solidFill>
            <a:srgbClr val="FFF171"/>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A51B"/>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E1A84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4">
              <a:hueOff val="103425"/>
              <a:satOff val="-7243"/>
              <a:lumOff val="9921"/>
            </a:schemeClr>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chemeClr val="accent5"/>
          </a:solidFill>
        </a:fill>
      </a:tcStyle>
    </a:band2H>
    <a:firstCol>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lumOff val="-14283"/>
            </a:schemeClr>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5">
                  <a:lumOff val="-14283"/>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satOff val="-6299"/>
              <a:lumOff val="-32309"/>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EDEEEE"/>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5D5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63"/>
  </p:normalViewPr>
  <p:slideViewPr>
    <p:cSldViewPr snapToGrid="0">
      <p:cViewPr varScale="1">
        <p:scale>
          <a:sx n="30" d="100"/>
          <a:sy n="30" d="100"/>
        </p:scale>
        <p:origin x="816"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Arial" panose="020B0604020202020204" pitchFamily="34" charset="0"/>
        <a:ea typeface="Arial" panose="020B0604020202020204" pitchFamily="34" charset="0"/>
        <a:cs typeface="Arial" panose="020B0604020202020204" pitchFamily="34" charset="0"/>
        <a:sym typeface="Helvetica Neue"/>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2B349-F326-5EC0-EA22-ADDBF0C2C6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FB26D-1674-985D-0758-4047CB225E2B}"/>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E163C4BF-8D98-EF2F-D63E-88833B92007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15355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B6EC8-13A7-900A-F774-0CD69E1AA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094F8-A7DA-9659-CD15-8BF58B1DADC9}"/>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14679C5E-3062-3837-3A29-4F55B6CD3BD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635733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6A46D-FDC9-9EEF-AB65-E8189FC9F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72B814-23FB-56D1-914D-374E22E9E516}"/>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D6B4002A-CF4F-D79F-DAAE-5C3D9A7170C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54633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3AD61-0589-948F-7B9E-88E5CF7F95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5CD35-F937-030E-584F-A39B19C9504B}"/>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A2FFC386-6933-B80E-4738-BBA84F34F24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28334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69D7A-5A3D-4022-03A8-833878004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2C45E-3C5F-E3F7-6B46-DCE55158C5F3}"/>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1F3843D0-935B-44C4-4CA1-88620D86A57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318167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0973D-A2D9-774D-FABD-03CAB8686A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692538-1CEE-C581-F324-CBB0C73D7EF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1ECDF7A4-5D6A-EF5D-80E5-836ACC0A829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4623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D5AA8-F654-AB42-379D-4BB991FA6E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591F05-3345-ED12-BBC2-4F56976840FB}"/>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2692C3D7-1080-8D28-8700-598CD2E5E09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17924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2EC22-5B6C-729C-DFC7-1D365DEF6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47EB4-562C-AA3B-9AD5-FDA6C15FAA3C}"/>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256A90D4-DBEE-15D1-40F4-6CF32C4158F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344057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53FA-8C71-D053-B8E9-A73E8D6B7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AD6C7-5408-98D9-4EA0-7EDD1613DF0F}"/>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50D20202-3A68-027B-3237-AA8AF8EC4B9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585495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D7C96-6F05-6809-15A3-5AFC1A3ED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767E8-224F-DEE7-23D7-EC9215C130A6}"/>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CCDB1AE6-D2AC-AEE5-E96A-C6E419A4E29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273707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FA2C3-C9E2-47B4-C971-D542CE244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78246-48F0-0503-8D55-42D7F933E0DF}"/>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33F40729-9685-D8F8-E8FD-ED68BE92B5F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27522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3F11-BEBC-FD07-C437-6CB3B14C5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DD390-F497-3B60-FC1F-4C6A7722AC72}"/>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AB0E945D-C61A-CC14-1893-D2BAD1B0109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01008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A3446-5C83-F9DB-6C50-E6892EE7CA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49C277-9CA7-33E6-8007-73215A9B8C8F}"/>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BFB6F26B-429B-A8E7-9206-03B7F6698F4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077497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CC78F-541F-6BC8-70E1-6E35B9B4A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807B2-AB9D-75F1-A221-52042D42070C}"/>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9AB8F16C-7CC1-7E46-EDF3-A495D1B3506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7668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D86D-863E-4E54-3201-327AAB4D78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D8BFB-D348-2F24-2ED3-36E5C0BFB8D3}"/>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EF48222D-33ED-405B-C0DB-397B835FDFB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52471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3904B-7204-D5F6-E139-375CDB32C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9E6A1-A7AD-FD07-85E9-F16BB17E73BE}"/>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CB882798-5DF9-14C4-49EC-B5F21BA648D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09447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9FE5F-0786-A7D6-CD49-81AF58F94B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571B-070C-1B33-F69C-955DA13C8EE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70BEB4E8-E130-A149-6A87-4628E8D07CF9}"/>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43280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7C371-915B-9E1A-CDC2-19228EAC1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750C2-B975-5935-A734-2672CBFA16FB}"/>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DD473895-4C05-E23D-2959-7157696A6435}"/>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52092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A9408-AEA0-2D27-5807-E3D91E496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97AF3-D6CA-26F6-D4EA-9542B8293D86}"/>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0AF4DC83-D76F-46BE-3947-D84C72645AD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9633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4E51-BAB0-86DC-E2DE-EFBFD67C6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EFB52-08DB-A2E0-CECE-0D671C7A40C0}"/>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7BEF44D5-D2A8-1236-FE36-2ED237A7AFD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664895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65A29-9F07-F5B3-4448-E5CCD2672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7B660-BDBC-6139-A2EF-C9E82582476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83CB1D39-106F-03F2-FAF7-7F7E964D2A2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45015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E6B5E-B724-E818-FEFB-ED9FD72BE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289B8-BD59-8FD3-3940-19AEECD28A9C}"/>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20C62AA8-30A1-AEDA-6E82-281C2CD1B43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69001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069A-D8A4-804F-19A6-E6AF2CC66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F7D76-139A-B638-D0DF-B6171431A372}"/>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6B86A9EB-7D64-71DE-B672-C89C389B9F00}"/>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581173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F1511-0245-1866-C088-D93F812B0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7A754-6CDA-9272-B202-14FEF4983E46}"/>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CD2D1786-5612-6839-D504-4A043A184E6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640676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7CD22-482D-583C-16E2-F347B774F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33169-26A7-F792-2E9E-037258E18089}"/>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F75C7591-415B-B0F6-6BD2-1F3DEC0918E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492744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90AF1-CF93-06A3-64C8-38634D7CD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F1988-A225-5573-215C-0BA9E22B14EF}"/>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EE2E605D-2BD0-C0BE-14B2-B9CEBC3F7EB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33169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C5F81-08C1-3EC7-783E-3AF9CF84C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5598C-EA4C-5782-F28A-4C47AA9E2B63}"/>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022C1118-CE20-45BE-156F-A9D966F06E6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9083489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5BF54-72EC-9525-2272-33E3E9616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5972F9-2231-0D89-2513-18D0F29B0540}"/>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86EA458A-5A64-41C7-706F-E521DAA419B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009092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71A6C-71BA-85A2-E021-EA74CB300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5BD25-D688-B24B-572A-1B1D04D7C9A5}"/>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7BA24760-4162-D266-31CF-2F946EFAC83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24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C133D-79BA-0F81-CC39-8DB863256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74B1D-8E96-A6FE-608E-7F89086D9B4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DD6EFCFF-0C24-229D-FE78-F06BC36C680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6971931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C9CBD-F430-0B84-F1F1-BE9DAF6D5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A42D2-2B93-B3AB-AD1A-A972E1CE85DC}"/>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C01F79B0-FF0D-4ACC-12E9-19F72881425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49210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BA452-1D5C-D45B-8040-AD1252BB9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F684E7-CABC-41A0-9C14-317B287C590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F89F078D-54CF-DFC0-5D2A-7FB3991A034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9221747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C2B62-7188-9F31-23F8-68838AAEF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7646D3-4EBA-C1B4-DE44-CD98804CE389}"/>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CC7FEF69-D063-C05B-7C93-FFC527F1E46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191833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500" y="12268950"/>
            <a:ext cx="21971000" cy="660401"/>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12"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 name="Title 1">
            <a:extLst>
              <a:ext uri="{FF2B5EF4-FFF2-40B4-BE49-F238E27FC236}">
                <a16:creationId xmlns:a16="http://schemas.microsoft.com/office/drawing/2014/main" id="{0B23C587-42ED-E833-B6CB-955D5B8B0EFA}"/>
              </a:ext>
            </a:extLst>
          </p:cNvPr>
          <p:cNvSpPr>
            <a:spLocks noGrp="1"/>
          </p:cNvSpPr>
          <p:nvPr>
            <p:ph type="title"/>
          </p:nvPr>
        </p:nvSpPr>
        <p:spPr/>
        <p:txBody>
          <a:bodyPr/>
          <a:lstStyle/>
          <a:p>
            <a:r>
              <a:rPr lang="en-GB"/>
              <a:t>Click to edit Master title style</a:t>
            </a:r>
            <a:endParaRPr lang="en-US"/>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Futuristic, curved, white structure"/>
          <p:cNvSpPr>
            <a:spLocks noGrp="1"/>
          </p:cNvSpPr>
          <p:nvPr>
            <p:ph type="pic" idx="21"/>
          </p:nvPr>
        </p:nvSpPr>
        <p:spPr>
          <a:xfrm>
            <a:off x="0" y="-5397500"/>
            <a:ext cx="27190700" cy="20393025"/>
          </a:xfrm>
          <a:prstGeom prst="rect">
            <a:avLst/>
          </a:prstGeom>
        </p:spPr>
        <p:txBody>
          <a:bodyPr lIns="91439" tIns="45719" rIns="91439" bIns="45719">
            <a:noAutofit/>
          </a:bodyPr>
          <a:lstStyle/>
          <a:p>
            <a:endParaRPr/>
          </a:p>
        </p:txBody>
      </p:sp>
      <p:sp>
        <p:nvSpPr>
          <p:cNvPr id="22" name="Author and Date"/>
          <p:cNvSpPr txBox="1">
            <a:spLocks noGrp="1"/>
          </p:cNvSpPr>
          <p:nvPr>
            <p:ph type="body" sz="quarter" idx="22" hasCustomPrompt="1"/>
          </p:nvPr>
        </p:nvSpPr>
        <p:spPr>
          <a:xfrm>
            <a:off x="1206500" y="12268200"/>
            <a:ext cx="21971000" cy="660400"/>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23"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24"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a:solidFill>
                  <a:srgbClr val="010202"/>
                </a:solidFill>
                <a:latin typeface="Arial" panose="020B0604020202020204" pitchFamily="34" charset="0"/>
                <a:ea typeface="+mj-ea"/>
                <a:cs typeface="Arial" panose="020B0604020202020204" pitchFamily="34" charset="0"/>
                <a:sym typeface="Lexend Bold"/>
              </a:defRPr>
            </a:lvl1pPr>
          </a:lstStyle>
          <a:p>
            <a:r>
              <a:rPr dirty="0"/>
              <a:t>Presentation Title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Close-up of a curved, white, layered pattern"/>
          <p:cNvSpPr>
            <a:spLocks noGrp="1"/>
          </p:cNvSpPr>
          <p:nvPr>
            <p:ph type="pic" idx="21"/>
          </p:nvPr>
        </p:nvSpPr>
        <p:spPr>
          <a:xfrm>
            <a:off x="11569700" y="0"/>
            <a:ext cx="13716000" cy="137160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3335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150100"/>
            <a:ext cx="9779000" cy="5385424"/>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43" name="Slide Title"/>
          <p:cNvSpPr txBox="1">
            <a:spLocks noGrp="1"/>
          </p:cNvSpPr>
          <p:nvPr>
            <p:ph type="title" hasCustomPrompt="1"/>
          </p:nvPr>
        </p:nvSpPr>
        <p:spPr>
          <a:prstGeom prst="rect">
            <a:avLst/>
          </a:prstGeom>
        </p:spPr>
        <p:txBody>
          <a:bodyPr/>
          <a:lstStyle/>
          <a:p>
            <a:r>
              <a:t>Slide 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Close-up of the edge of white curved stone"/>
          <p:cNvSpPr>
            <a:spLocks noGrp="1"/>
          </p:cNvSpPr>
          <p:nvPr>
            <p:ph type="pic" idx="21"/>
          </p:nvPr>
        </p:nvSpPr>
        <p:spPr>
          <a:xfrm>
            <a:off x="12382500" y="-1206500"/>
            <a:ext cx="12103100" cy="16140313"/>
          </a:xfrm>
          <a:prstGeom prst="rect">
            <a:avLst/>
          </a:prstGeom>
        </p:spPr>
        <p:txBody>
          <a:bodyPr lIns="91439" tIns="45719" rIns="91439" bIns="45719">
            <a:noAutofit/>
          </a:bodyPr>
          <a:lstStyle/>
          <a:p>
            <a:endParaRPr/>
          </a:p>
        </p:txBody>
      </p:sp>
      <p:sp>
        <p:nvSpPr>
          <p:cNvPr id="61" name="Slide Subtitle"/>
          <p:cNvSpPr txBox="1">
            <a:spLocks noGrp="1"/>
          </p:cNvSpPr>
          <p:nvPr>
            <p:ph type="body" sz="quarter" idx="22"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6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6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72" name="Slide Title"/>
          <p:cNvSpPr txBox="1">
            <a:spLocks noGrp="1"/>
          </p:cNvSpPr>
          <p:nvPr>
            <p:ph type="title" hasCustomPrompt="1"/>
          </p:nvPr>
        </p:nvSpPr>
        <p:spPr>
          <a:prstGeom prst="rect">
            <a:avLst/>
          </a:prstGeom>
        </p:spPr>
        <p:txBody>
          <a:bodyPr/>
          <a:lstStyle/>
          <a:p>
            <a:r>
              <a:t>Slide Title</a:t>
            </a:r>
          </a:p>
        </p:txBody>
      </p:sp>
      <p:sp>
        <p:nvSpPr>
          <p:cNvPr id="7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8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8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06496" y="3911600"/>
            <a:ext cx="21971004" cy="4648200"/>
          </a:xfrm>
          <a:prstGeom prst="rect">
            <a:avLst/>
          </a:prstGeom>
        </p:spPr>
        <p:txBody>
          <a:bodyPr anchor="ctr"/>
          <a:lstStyle>
            <a:lvl1pPr>
              <a:defRPr sz="12000" spc="-119"/>
            </a:lvl1pPr>
          </a:lstStyle>
          <a:p>
            <a:r>
              <a:t>Section Title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100" name="Slide Title"/>
          <p:cNvSpPr txBox="1">
            <a:spLocks noGrp="1"/>
          </p:cNvSpPr>
          <p:nvPr>
            <p:ph type="title" hasCustomPrompt="1"/>
          </p:nvPr>
        </p:nvSpPr>
        <p:spPr>
          <a:prstGeom prst="rect">
            <a:avLst/>
          </a:prstGeom>
        </p:spPr>
        <p:txBody>
          <a:bodyPr/>
          <a:lstStyle/>
          <a:p>
            <a:r>
              <a:t>Slide Title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Agenda Subtitle</a:t>
            </a:r>
          </a:p>
        </p:txBody>
      </p:sp>
      <p:sp>
        <p:nvSpPr>
          <p:cNvPr id="109" name="Body Level One…"/>
          <p:cNvSpPr txBox="1">
            <a:spLocks noGrp="1"/>
          </p:cNvSpPr>
          <p:nvPr>
            <p:ph type="body" idx="1" hasCustomPrompt="1"/>
          </p:nvPr>
        </p:nvSpPr>
        <p:spPr>
          <a:prstGeom prst="rect">
            <a:avLst/>
          </a:prstGeom>
        </p:spPr>
        <p:txBody>
          <a:bodyPr/>
          <a:lstStyle>
            <a:lvl1pPr marL="0" indent="0">
              <a:spcBef>
                <a:spcPts val="6000"/>
              </a:spcBef>
              <a:buSzTx/>
              <a:buNone/>
              <a:defRPr sz="5000"/>
            </a:lvl1pPr>
            <a:lvl2pPr marL="0" indent="457200">
              <a:spcBef>
                <a:spcPts val="6000"/>
              </a:spcBef>
              <a:buSzTx/>
              <a:buNone/>
              <a:defRPr sz="5000"/>
            </a:lvl2pPr>
            <a:lvl3pPr marL="0" indent="914400">
              <a:spcBef>
                <a:spcPts val="6000"/>
              </a:spcBef>
              <a:buSzTx/>
              <a:buNone/>
              <a:defRPr sz="5000"/>
            </a:lvl3pPr>
            <a:lvl4pPr marL="0" indent="1371600">
              <a:spcBef>
                <a:spcPts val="6000"/>
              </a:spcBef>
              <a:buSzTx/>
              <a:buNone/>
              <a:defRPr sz="5000"/>
            </a:lvl4pPr>
            <a:lvl5pPr marL="0" indent="1828800">
              <a:spcBef>
                <a:spcPts val="6000"/>
              </a:spcBef>
              <a:buSzTx/>
              <a:buNone/>
              <a:defRPr sz="5000"/>
            </a:lvl5pPr>
          </a:lstStyle>
          <a:p>
            <a:r>
              <a:t>Agenda Topics</a:t>
            </a:r>
          </a:p>
          <a:p>
            <a:pPr lvl="1"/>
            <a:endParaRPr/>
          </a:p>
          <a:p>
            <a:pPr lvl="2"/>
            <a:endParaRPr/>
          </a:p>
          <a:p>
            <a:pPr lvl="3"/>
            <a:endParaRPr/>
          </a:p>
          <a:p>
            <a:pPr lvl="4"/>
            <a:endParaRPr/>
          </a:p>
        </p:txBody>
      </p:sp>
      <p:sp>
        <p:nvSpPr>
          <p:cNvPr id="110" name="Agenda Title"/>
          <p:cNvSpPr txBox="1">
            <a:spLocks noGrp="1"/>
          </p:cNvSpPr>
          <p:nvPr>
            <p:ph type="title" hasCustomPrompt="1"/>
          </p:nvPr>
        </p:nvSpPr>
        <p:spPr>
          <a:prstGeom prst="rect">
            <a:avLst/>
          </a:prstGeom>
        </p:spPr>
        <p:txBody>
          <a:bodyPr/>
          <a:lstStyle/>
          <a:p>
            <a:r>
              <a:t>Agenda Title</a:t>
            </a: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1206500" y="4191000"/>
            <a:ext cx="21971000" cy="4089400"/>
          </a:xfrm>
          <a:prstGeom prst="rect">
            <a:avLst/>
          </a:prstGeom>
        </p:spPr>
        <p:txBody>
          <a:bodyPr anchor="ctr"/>
          <a:lstStyle>
            <a:lvl1pPr marL="0" indent="0" algn="ctr" defTabSz="2438400">
              <a:lnSpc>
                <a:spcPct val="90000"/>
              </a:lnSpc>
              <a:spcBef>
                <a:spcPts val="0"/>
              </a:spcBef>
              <a:buSzTx/>
              <a:buNone/>
              <a:defRPr sz="12000" spc="-119">
                <a:latin typeface="+mn-lt"/>
                <a:ea typeface="+mn-ea"/>
                <a:cs typeface="+mn-cs"/>
                <a:sym typeface="Produkt Extralight"/>
              </a:defRPr>
            </a:lvl1pPr>
            <a:lvl2pPr marL="0" indent="457200" algn="ctr" defTabSz="2438400">
              <a:lnSpc>
                <a:spcPct val="90000"/>
              </a:lnSpc>
              <a:spcBef>
                <a:spcPts val="0"/>
              </a:spcBef>
              <a:buSzTx/>
              <a:buNone/>
              <a:defRPr sz="12000" spc="-119">
                <a:latin typeface="+mn-lt"/>
                <a:ea typeface="+mn-ea"/>
                <a:cs typeface="+mn-cs"/>
                <a:sym typeface="Produkt Extralight"/>
              </a:defRPr>
            </a:lvl2pPr>
            <a:lvl3pPr marL="0" indent="914400" algn="ctr" defTabSz="2438400">
              <a:lnSpc>
                <a:spcPct val="90000"/>
              </a:lnSpc>
              <a:spcBef>
                <a:spcPts val="0"/>
              </a:spcBef>
              <a:buSzTx/>
              <a:buNone/>
              <a:defRPr sz="12000" spc="-119">
                <a:latin typeface="+mn-lt"/>
                <a:ea typeface="+mn-ea"/>
                <a:cs typeface="+mn-cs"/>
                <a:sym typeface="Produkt Extralight"/>
              </a:defRPr>
            </a:lvl3pPr>
            <a:lvl4pPr marL="0" indent="1371600" algn="ctr" defTabSz="2438400">
              <a:lnSpc>
                <a:spcPct val="90000"/>
              </a:lnSpc>
              <a:spcBef>
                <a:spcPts val="0"/>
              </a:spcBef>
              <a:buSzTx/>
              <a:buNone/>
              <a:defRPr sz="12000" spc="-119">
                <a:latin typeface="+mn-lt"/>
                <a:ea typeface="+mn-ea"/>
                <a:cs typeface="+mn-cs"/>
                <a:sym typeface="Produkt Extralight"/>
              </a:defRPr>
            </a:lvl4pPr>
            <a:lvl5pPr marL="0" indent="1828800" algn="ctr" defTabSz="2438400">
              <a:lnSpc>
                <a:spcPct val="90000"/>
              </a:lnSpc>
              <a:spcBef>
                <a:spcPts val="0"/>
              </a:spcBef>
              <a:buSzTx/>
              <a:buNone/>
              <a:defRPr sz="12000" spc="-119">
                <a:latin typeface="+mn-lt"/>
                <a:ea typeface="+mn-ea"/>
                <a:cs typeface="+mn-cs"/>
                <a:sym typeface="Produkt Extralight"/>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hasCustomPrompt="1"/>
          </p:nvPr>
        </p:nvSpPr>
        <p:spPr>
          <a:xfrm>
            <a:off x="1206500" y="1206500"/>
            <a:ext cx="21971000" cy="7353300"/>
          </a:xfrm>
          <a:prstGeom prst="rect">
            <a:avLst/>
          </a:prstGeom>
        </p:spPr>
        <p:txBody>
          <a:bodyPr anchor="b"/>
          <a:lstStyle>
            <a:lvl1pPr marL="0" indent="0" algn="ctr" defTabSz="2438400">
              <a:lnSpc>
                <a:spcPct val="90000"/>
              </a:lnSpc>
              <a:spcBef>
                <a:spcPts val="0"/>
              </a:spcBef>
              <a:buSzTx/>
              <a:buNone/>
              <a:defRPr sz="35000" spc="-1750">
                <a:latin typeface="+mn-lt"/>
                <a:ea typeface="+mn-ea"/>
                <a:cs typeface="+mn-cs"/>
                <a:sym typeface="Produkt Extralight"/>
              </a:defRPr>
            </a:lvl1pPr>
            <a:lvl2pPr marL="0" indent="457200" algn="ctr" defTabSz="2438400">
              <a:lnSpc>
                <a:spcPct val="90000"/>
              </a:lnSpc>
              <a:spcBef>
                <a:spcPts val="0"/>
              </a:spcBef>
              <a:buSzTx/>
              <a:buNone/>
              <a:defRPr sz="35000" spc="-1750">
                <a:latin typeface="+mn-lt"/>
                <a:ea typeface="+mn-ea"/>
                <a:cs typeface="+mn-cs"/>
                <a:sym typeface="Produkt Extralight"/>
              </a:defRPr>
            </a:lvl2pPr>
            <a:lvl3pPr marL="0" indent="914400" algn="ctr" defTabSz="2438400">
              <a:lnSpc>
                <a:spcPct val="90000"/>
              </a:lnSpc>
              <a:spcBef>
                <a:spcPts val="0"/>
              </a:spcBef>
              <a:buSzTx/>
              <a:buNone/>
              <a:defRPr sz="35000" spc="-1750">
                <a:latin typeface="+mn-lt"/>
                <a:ea typeface="+mn-ea"/>
                <a:cs typeface="+mn-cs"/>
                <a:sym typeface="Produkt Extralight"/>
              </a:defRPr>
            </a:lvl3pPr>
            <a:lvl4pPr marL="0" indent="1371600" algn="ctr" defTabSz="2438400">
              <a:lnSpc>
                <a:spcPct val="90000"/>
              </a:lnSpc>
              <a:spcBef>
                <a:spcPts val="0"/>
              </a:spcBef>
              <a:buSzTx/>
              <a:buNone/>
              <a:defRPr sz="35000" spc="-1750">
                <a:latin typeface="+mn-lt"/>
                <a:ea typeface="+mn-ea"/>
                <a:cs typeface="+mn-cs"/>
                <a:sym typeface="Produkt Extralight"/>
              </a:defRPr>
            </a:lvl4pPr>
            <a:lvl5pPr marL="0" indent="1828800" algn="ctr" defTabSz="2438400">
              <a:lnSpc>
                <a:spcPct val="90000"/>
              </a:lnSpc>
              <a:spcBef>
                <a:spcPts val="0"/>
              </a:spcBef>
              <a:buSzTx/>
              <a:buNone/>
              <a:defRPr sz="35000" spc="-1750">
                <a:latin typeface="+mn-lt"/>
                <a:ea typeface="+mn-ea"/>
                <a:cs typeface="+mn-cs"/>
                <a:sym typeface="Produkt Extralight"/>
              </a:defRPr>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1206500" y="8128000"/>
            <a:ext cx="21971000" cy="1079500"/>
          </a:xfrm>
          <a:prstGeom prst="rect">
            <a:avLst/>
          </a:prstGeom>
        </p:spPr>
        <p:txBody>
          <a:bodyPr lIns="45719" tIns="45719" rIns="45719" bIns="45719"/>
          <a:lstStyle>
            <a:lvl1pPr marL="0" indent="0" algn="ctr" defTabSz="825500">
              <a:lnSpc>
                <a:spcPct val="90000"/>
              </a:lnSpc>
              <a:spcBef>
                <a:spcPts val="0"/>
              </a:spcBef>
              <a:buSzTx/>
              <a:buNone/>
              <a:defRPr sz="5500" spc="-55">
                <a:latin typeface="+mn-lt"/>
                <a:ea typeface="+mn-ea"/>
                <a:cs typeface="+mn-cs"/>
                <a:sym typeface="Produkt Extralight"/>
              </a:defRPr>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5461000" y="9563100"/>
            <a:ext cx="13728700" cy="698500"/>
          </a:xfrm>
          <a:prstGeom prst="rect">
            <a:avLst/>
          </a:prstGeom>
        </p:spPr>
        <p:txBody>
          <a:bodyPr lIns="45719" tIns="45719" rIns="45719" bIns="45719"/>
          <a:lstStyle>
            <a:lvl1pPr marL="0" indent="0" defTabSz="825500">
              <a:spcBef>
                <a:spcPts val="0"/>
              </a:spcBef>
              <a:buSzTx/>
              <a:buNone/>
              <a:defRPr sz="3600">
                <a:latin typeface="Produkt Light"/>
                <a:ea typeface="Produkt Light"/>
                <a:cs typeface="Produkt Light"/>
                <a:sym typeface="Produkt Light"/>
              </a:defRPr>
            </a:lvl1pPr>
          </a:lstStyle>
          <a:p>
            <a:r>
              <a:t>Attribution</a:t>
            </a:r>
          </a:p>
        </p:txBody>
      </p:sp>
      <p:sp>
        <p:nvSpPr>
          <p:cNvPr id="136" name="Body Level One…"/>
          <p:cNvSpPr txBox="1">
            <a:spLocks noGrp="1"/>
          </p:cNvSpPr>
          <p:nvPr>
            <p:ph type="body" sz="quarter" idx="1" hasCustomPrompt="1"/>
          </p:nvPr>
        </p:nvSpPr>
        <p:spPr>
          <a:xfrm>
            <a:off x="5194300" y="4165600"/>
            <a:ext cx="13995400" cy="4432300"/>
          </a:xfrm>
          <a:prstGeom prst="rect">
            <a:avLst/>
          </a:prstGeom>
        </p:spPr>
        <p:txBody>
          <a:bodyPr anchor="b"/>
          <a:lstStyle>
            <a:lvl1pPr marL="254000" indent="-254000" defTabSz="2438400">
              <a:lnSpc>
                <a:spcPct val="90000"/>
              </a:lnSpc>
              <a:spcBef>
                <a:spcPts val="0"/>
              </a:spcBef>
              <a:buSzTx/>
              <a:buNone/>
              <a:defRPr sz="9300" spc="-93">
                <a:latin typeface="+mn-lt"/>
                <a:ea typeface="+mn-ea"/>
                <a:cs typeface="+mn-cs"/>
                <a:sym typeface="Produkt Extralight"/>
              </a:defRPr>
            </a:lvl1pPr>
            <a:lvl2pPr marL="254000" indent="203200" defTabSz="2438400">
              <a:lnSpc>
                <a:spcPct val="90000"/>
              </a:lnSpc>
              <a:spcBef>
                <a:spcPts val="0"/>
              </a:spcBef>
              <a:buSzTx/>
              <a:buNone/>
              <a:defRPr sz="9300" spc="-93">
                <a:latin typeface="+mn-lt"/>
                <a:ea typeface="+mn-ea"/>
                <a:cs typeface="+mn-cs"/>
                <a:sym typeface="Produkt Extralight"/>
              </a:defRPr>
            </a:lvl2pPr>
            <a:lvl3pPr marL="254000" indent="660400" defTabSz="2438400">
              <a:lnSpc>
                <a:spcPct val="90000"/>
              </a:lnSpc>
              <a:spcBef>
                <a:spcPts val="0"/>
              </a:spcBef>
              <a:buSzTx/>
              <a:buNone/>
              <a:defRPr sz="9300" spc="-93">
                <a:latin typeface="+mn-lt"/>
                <a:ea typeface="+mn-ea"/>
                <a:cs typeface="+mn-cs"/>
                <a:sym typeface="Produkt Extralight"/>
              </a:defRPr>
            </a:lvl3pPr>
            <a:lvl4pPr marL="254000" indent="1117600" defTabSz="2438400">
              <a:lnSpc>
                <a:spcPct val="90000"/>
              </a:lnSpc>
              <a:spcBef>
                <a:spcPts val="0"/>
              </a:spcBef>
              <a:buSzTx/>
              <a:buNone/>
              <a:defRPr sz="9300" spc="-93">
                <a:latin typeface="+mn-lt"/>
                <a:ea typeface="+mn-ea"/>
                <a:cs typeface="+mn-cs"/>
                <a:sym typeface="Produkt Extralight"/>
              </a:defRPr>
            </a:lvl4pPr>
            <a:lvl5pPr marL="254000" indent="1574800" defTabSz="2438400">
              <a:lnSpc>
                <a:spcPct val="90000"/>
              </a:lnSpc>
              <a:spcBef>
                <a:spcPts val="0"/>
              </a:spcBef>
              <a:buSzTx/>
              <a:buNone/>
              <a:defRPr sz="9300" spc="-93">
                <a:latin typeface="+mn-lt"/>
                <a:ea typeface="+mn-ea"/>
                <a:cs typeface="+mn-cs"/>
                <a:sym typeface="Produkt Extralight"/>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Close-up of a curved, white, layered pattern"/>
          <p:cNvSpPr>
            <a:spLocks noGrp="1"/>
          </p:cNvSpPr>
          <p:nvPr>
            <p:ph type="pic" sz="quarter" idx="21"/>
          </p:nvPr>
        </p:nvSpPr>
        <p:spPr>
          <a:xfrm>
            <a:off x="1257300" y="3213100"/>
            <a:ext cx="7289800" cy="7289800"/>
          </a:xfrm>
          <a:prstGeom prst="rect">
            <a:avLst/>
          </a:prstGeom>
        </p:spPr>
        <p:txBody>
          <a:bodyPr lIns="91439" tIns="45719" rIns="91439" bIns="45719">
            <a:noAutofit/>
          </a:bodyPr>
          <a:lstStyle/>
          <a:p>
            <a:endParaRPr/>
          </a:p>
        </p:txBody>
      </p:sp>
      <p:sp>
        <p:nvSpPr>
          <p:cNvPr id="145" name="Close-up of a layered pattern of grey stone"/>
          <p:cNvSpPr>
            <a:spLocks noGrp="1"/>
          </p:cNvSpPr>
          <p:nvPr>
            <p:ph type="pic" sz="quarter" idx="22"/>
          </p:nvPr>
        </p:nvSpPr>
        <p:spPr>
          <a:xfrm>
            <a:off x="7353300" y="3632200"/>
            <a:ext cx="9677400" cy="6451600"/>
          </a:xfrm>
          <a:prstGeom prst="rect">
            <a:avLst/>
          </a:prstGeom>
        </p:spPr>
        <p:txBody>
          <a:bodyPr lIns="91439" tIns="45719" rIns="91439" bIns="45719">
            <a:noAutofit/>
          </a:bodyPr>
          <a:lstStyle/>
          <a:p>
            <a:endParaRPr/>
          </a:p>
        </p:txBody>
      </p:sp>
      <p:sp>
        <p:nvSpPr>
          <p:cNvPr id="146" name="Close-up of a white ribbed pattern"/>
          <p:cNvSpPr>
            <a:spLocks noGrp="1"/>
          </p:cNvSpPr>
          <p:nvPr>
            <p:ph type="pic" sz="quarter" idx="23"/>
          </p:nvPr>
        </p:nvSpPr>
        <p:spPr>
          <a:xfrm>
            <a:off x="14621933" y="3632200"/>
            <a:ext cx="9677401" cy="645725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Angular, futuristic, white corridor with shadows"/>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500" y="12268950"/>
            <a:ext cx="21971000" cy="660401"/>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12"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13"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a:solidFill>
                  <a:srgbClr val="010202"/>
                </a:solidFill>
                <a:latin typeface="Arial" panose="020B0604020202020204" pitchFamily="34" charset="0"/>
                <a:ea typeface="+mj-ea"/>
                <a:cs typeface="Arial" panose="020B0604020202020204" pitchFamily="34" charset="0"/>
                <a:sym typeface="Lexend Bold"/>
              </a:defRPr>
            </a:lvl1pPr>
          </a:lstStyle>
          <a:p>
            <a:r>
              <a:rPr dirty="0"/>
              <a:t>Presentation 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 name="Content Placeholder 2">
            <a:extLst>
              <a:ext uri="{FF2B5EF4-FFF2-40B4-BE49-F238E27FC236}">
                <a16:creationId xmlns:a16="http://schemas.microsoft.com/office/drawing/2014/main" id="{428B23C5-EA76-DAD7-C494-270BBCEB0062}"/>
              </a:ext>
            </a:extLst>
          </p:cNvPr>
          <p:cNvSpPr>
            <a:spLocks noGrp="1"/>
          </p:cNvSpPr>
          <p:nvPr>
            <p:ph sz="quarter" idx="22"/>
          </p:nvPr>
        </p:nvSpPr>
        <p:spPr>
          <a:xfrm>
            <a:off x="11674474" y="12057063"/>
            <a:ext cx="7806971"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144880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5E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635000"/>
            <a:ext cx="21971000" cy="16891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Slide bullet text</a:t>
            </a:r>
          </a:p>
          <a:p>
            <a:pPr lvl="1"/>
            <a:endParaRPr dirty="0"/>
          </a:p>
          <a:p>
            <a:pPr lvl="2"/>
            <a:endParaRPr dirty="0"/>
          </a:p>
          <a:p>
            <a:pPr lvl="3"/>
            <a:endParaRPr dirty="0"/>
          </a:p>
          <a:p>
            <a:pPr lvl="4"/>
            <a:endParaRPr dirty="0"/>
          </a:p>
        </p:txBody>
      </p:sp>
      <p:sp>
        <p:nvSpPr>
          <p:cNvPr id="4" name="Slide Number"/>
          <p:cNvSpPr txBox="1">
            <a:spLocks noGrp="1"/>
          </p:cNvSpPr>
          <p:nvPr>
            <p:ph type="sldNum" sz="quarter" idx="2"/>
          </p:nvPr>
        </p:nvSpPr>
        <p:spPr>
          <a:xfrm>
            <a:off x="23531942" y="12477591"/>
            <a:ext cx="415178" cy="410369"/>
          </a:xfrm>
          <a:prstGeom prst="rect">
            <a:avLst/>
          </a:prstGeom>
          <a:ln w="12700">
            <a:miter lim="400000"/>
          </a:ln>
        </p:spPr>
        <p:txBody>
          <a:bodyPr wrap="none" lIns="50800" tIns="50800" rIns="50800" bIns="50800" anchor="b">
            <a:spAutoFit/>
          </a:bodyPr>
          <a:lstStyle>
            <a:lvl1pPr algn="r" defTabSz="584200">
              <a:spcBef>
                <a:spcPts val="0"/>
              </a:spcBef>
              <a:defRPr sz="2000">
                <a:latin typeface="Arial" panose="020B0604020202020204" pitchFamily="34" charset="0"/>
                <a:ea typeface="Arial" panose="020B0604020202020204" pitchFamily="34" charset="0"/>
                <a:cs typeface="Arial" panose="020B0604020202020204" pitchFamily="34" charset="0"/>
                <a:sym typeface="Graphik"/>
              </a:defRPr>
            </a:lvl1pPr>
          </a:lstStyle>
          <a:p>
            <a:fld id="{86CB4B4D-7CA3-9044-876B-883B54F8677D}"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p:titleStyle>
    <p:bodyStyle>
      <a:lvl1pPr marL="457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1pPr>
      <a:lvl2pPr marL="914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2pPr>
      <a:lvl3pPr marL="1371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3pPr>
      <a:lvl4pPr marL="1828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4pPr>
      <a:lvl5pPr marL="22860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5pPr>
      <a:lvl6pPr marL="2743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6pPr>
      <a:lvl7pPr marL="3200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7pPr>
      <a:lvl8pPr marL="3657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8pPr>
      <a:lvl9pPr marL="4114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9pPr>
    </p:bodyStyle>
    <p:otherStyle>
      <a:lvl1pPr marL="0" marR="0" indent="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457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914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1371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18288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22860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2743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3200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3657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www.ncat.uk/"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mailto:info@ncat.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mailto:info@ncat.uk"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http://www.linkedin.com/company/ncat-uk" TargetMode="External"/><Relationship Id="rId5" Type="http://schemas.openxmlformats.org/officeDocument/2006/relationships/hyperlink" Target="http://www.ncat.uk/" TargetMode="Externa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hyperlink" Target="https://www.scope.org.uk/media/purple-pound/" TargetMode="External"/><Relationship Id="rId2" Type="http://schemas.openxmlformats.org/officeDocument/2006/relationships/notesSlide" Target="../notesSlides/notesSlide32.xml"/><Relationship Id="rId1" Type="http://schemas.openxmlformats.org/officeDocument/2006/relationships/slideLayout" Target="../slideLayouts/slideLayout18.xml"/><Relationship Id="rId6" Type="http://schemas.openxmlformats.org/officeDocument/2006/relationships/hyperlink" Target="https://accessible-techcomm.org/wp-content/uploads/Hidden-Market-Spending-Power-of-People-with-Disabilities-April-2018.pdf" TargetMode="External"/><Relationship Id="rId5" Type="http://schemas.openxmlformats.org/officeDocument/2006/relationships/hyperlink" Target="https://doi.org/10.1016/j.tranpol.2012.01.013" TargetMode="External"/><Relationship Id="rId4" Type="http://schemas.openxmlformats.org/officeDocument/2006/relationships/hyperlink" Target="https://doi.org/10.1016/j.jth.2014.07.001"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committees.parliament.uk/publications/47122/documents/244036/default/" TargetMode="External"/><Relationship Id="rId3" Type="http://schemas.openxmlformats.org/officeDocument/2006/relationships/image" Target="../media/image4.png"/><Relationship Id="rId7" Type="http://schemas.openxmlformats.org/officeDocument/2006/relationships/hyperlink" Target="https://osr.statisticsauthority.gov.uk/publication/review-of-transport-accessibility-statistics/" TargetMode="External"/><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hyperlink" Target="https://www.ons.gov.uk/peoplepopulationandcommunity/personalandhouseholdfinances/expenditure/bulletins/familyspendingintheuk/april2022tomarch2023" TargetMode="External"/><Relationship Id="rId5" Type="http://schemas.openxmlformats.org/officeDocument/2006/relationships/hyperlink" Target="https://committees.parliament.uk/publications/48336/documents/252972/default/" TargetMode="External"/><Relationship Id="rId4" Type="http://schemas.openxmlformats.org/officeDocument/2006/relationships/hyperlink" Target="https://assets.publishing.service.gov.uk/media/5b570a11e5274a3fe478c352/inclusive-transport-strategy.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6D36A-2A9A-2DFA-BB2C-50DAE4E6DB85}"/>
            </a:ext>
          </a:extLst>
        </p:cNvPr>
        <p:cNvGrpSpPr/>
        <p:nvPr/>
      </p:nvGrpSpPr>
      <p:grpSpPr>
        <a:xfrm>
          <a:off x="0" y="0"/>
          <a:ext cx="0" cy="0"/>
          <a:chOff x="0" y="0"/>
          <a:chExt cx="0" cy="0"/>
        </a:xfrm>
      </p:grpSpPr>
      <p:sp>
        <p:nvSpPr>
          <p:cNvPr id="177" name="Rectangle">
            <a:extLst>
              <a:ext uri="{FF2B5EF4-FFF2-40B4-BE49-F238E27FC236}">
                <a16:creationId xmlns:a16="http://schemas.microsoft.com/office/drawing/2014/main" id="{87A57990-FB3B-6B36-8518-3737A5A3A31A}"/>
              </a:ext>
              <a:ext uri="{C183D7F6-B498-43B3-948B-1728B52AA6E4}">
                <adec:decorative xmlns:adec="http://schemas.microsoft.com/office/drawing/2017/decorative" val="1"/>
              </a:ext>
            </a:extLst>
          </p:cNvPr>
          <p:cNvSpPr>
            <a:spLocks/>
          </p:cNvSpPr>
          <p:nvPr/>
        </p:nvSpPr>
        <p:spPr>
          <a:xfrm>
            <a:off x="0" y="700061"/>
            <a:ext cx="14118336" cy="9145324"/>
          </a:xfrm>
          <a:prstGeom prst="rect">
            <a:avLst/>
          </a:prstGeom>
          <a:solidFill>
            <a:srgbClr val="E15834"/>
          </a:solidFill>
          <a:ln w="12700">
            <a:miter lim="400000"/>
          </a:ln>
        </p:spPr>
        <p:txBody>
          <a:bodyPr lIns="50800" tIns="50800" rIns="50800" bIns="50800" anchor="ctr"/>
          <a:lstStyle/>
          <a:p>
            <a:pPr algn="ctr" defTabSz="825500">
              <a:spcBef>
                <a:spcPts val="0"/>
              </a:spcBef>
              <a:defRPr sz="3200">
                <a:solidFill>
                  <a:srgbClr val="FFFFFF"/>
                </a:solidFill>
              </a:defRPr>
            </a:pPr>
            <a:endParaRPr dirty="0">
              <a:latin typeface="Arial" panose="020B0604020202020204" pitchFamily="34" charset="0"/>
              <a:cs typeface="Arial" panose="020B0604020202020204" pitchFamily="34" charset="0"/>
            </a:endParaRPr>
          </a:p>
        </p:txBody>
      </p:sp>
      <p:sp>
        <p:nvSpPr>
          <p:cNvPr id="3" name="[Insert Title]">
            <a:extLst>
              <a:ext uri="{FF2B5EF4-FFF2-40B4-BE49-F238E27FC236}">
                <a16:creationId xmlns:a16="http://schemas.microsoft.com/office/drawing/2014/main" id="{529084FB-4039-70A9-076A-E3F26B24597B}"/>
              </a:ext>
            </a:extLst>
          </p:cNvPr>
          <p:cNvSpPr txBox="1">
            <a:spLocks noGrp="1"/>
          </p:cNvSpPr>
          <p:nvPr>
            <p:ph type="title" idx="4294967295"/>
          </p:nvPr>
        </p:nvSpPr>
        <p:spPr>
          <a:xfrm>
            <a:off x="1553633" y="2837933"/>
            <a:ext cx="11772623" cy="4362789"/>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2438400" rtl="0" latinLnBrk="0">
              <a:lnSpc>
                <a:spcPct val="90000"/>
              </a:lnSpc>
              <a:spcBef>
                <a:spcPts val="0"/>
              </a:spcBef>
              <a:spcAft>
                <a:spcPts val="0"/>
              </a:spcAft>
              <a:buClrTx/>
              <a:buSzTx/>
              <a:buFontTx/>
              <a:buNone/>
              <a:tabLst/>
              <a:defRPr sz="10000" b="0" i="0" u="none" strike="noStrike" cap="none" spc="-100" baseline="0">
                <a:solidFill>
                  <a:srgbClr val="F6F5EF"/>
                </a:solidFill>
                <a:uFillTx/>
                <a:latin typeface="+mn-lt"/>
                <a:ea typeface="+mn-ea"/>
                <a:cs typeface="+mn-cs"/>
                <a:sym typeface="Produkt Extralight"/>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2438400" rtl="0" eaLnBrk="1" fontAlgn="auto" latinLnBrk="0" hangingPunct="1">
              <a:lnSpc>
                <a:spcPct val="90000"/>
              </a:lnSpc>
              <a:spcBef>
                <a:spcPts val="0"/>
              </a:spcBef>
              <a:spcAft>
                <a:spcPts val="0"/>
              </a:spcAft>
              <a:buClrTx/>
              <a:buSzTx/>
              <a:buFontTx/>
              <a:buNone/>
              <a:tabLst/>
              <a:defRPr/>
            </a:pPr>
            <a:r>
              <a:rPr kumimoji="0" lang="en-GB" sz="10500" b="1" i="0" u="none" strike="noStrike" kern="0" cap="none" spc="-100" normalizeH="0" baseline="0" noProof="0" dirty="0">
                <a:ln>
                  <a:noFill/>
                </a:ln>
                <a:solidFill>
                  <a:srgbClr val="F6F5EF"/>
                </a:solidFill>
                <a:effectLst/>
                <a:uLnTx/>
                <a:uFillTx/>
                <a:latin typeface="Aptos Black" panose="020B0004020202020204" pitchFamily="34" charset="0"/>
                <a:ea typeface="+mn-ea"/>
                <a:cs typeface="+mn-cs"/>
                <a:sym typeface="Produkt Extralight"/>
              </a:rPr>
              <a:t>Economic Benefits of Accessible </a:t>
            </a:r>
            <a:br>
              <a:rPr kumimoji="0" lang="en-GB" sz="10500" b="1" i="0" u="none" strike="noStrike" kern="0" cap="none" spc="-100" normalizeH="0" baseline="0" noProof="0" dirty="0">
                <a:ln>
                  <a:noFill/>
                </a:ln>
                <a:solidFill>
                  <a:srgbClr val="F6F5EF"/>
                </a:solidFill>
                <a:effectLst/>
                <a:uLnTx/>
                <a:uFillTx/>
                <a:latin typeface="Aptos Black" panose="020B0004020202020204" pitchFamily="34" charset="0"/>
                <a:ea typeface="+mn-ea"/>
                <a:cs typeface="+mn-cs"/>
                <a:sym typeface="Produkt Extralight"/>
              </a:rPr>
            </a:br>
            <a:r>
              <a:rPr kumimoji="0" lang="en-GB" sz="10500" b="1" i="0" u="none" strike="noStrike" kern="0" cap="none" spc="-100" normalizeH="0" baseline="0" noProof="0" dirty="0">
                <a:ln>
                  <a:noFill/>
                </a:ln>
                <a:solidFill>
                  <a:srgbClr val="F6F5EF"/>
                </a:solidFill>
                <a:effectLst/>
                <a:uLnTx/>
                <a:uFillTx/>
                <a:latin typeface="Aptos Black" panose="020B0004020202020204" pitchFamily="34" charset="0"/>
                <a:ea typeface="+mn-ea"/>
                <a:cs typeface="+mn-cs"/>
                <a:sym typeface="Produkt Extralight"/>
              </a:rPr>
              <a:t>Transport</a:t>
            </a:r>
            <a:endParaRPr kumimoji="0" lang="en-GB" sz="10500" b="0" i="0" u="none" strike="noStrike" kern="0" cap="none" spc="-100" normalizeH="0" baseline="0" noProof="0" dirty="0">
              <a:ln>
                <a:noFill/>
              </a:ln>
              <a:solidFill>
                <a:srgbClr val="F6F5EF"/>
              </a:solidFill>
              <a:effectLst/>
              <a:uLnTx/>
              <a:uFillTx/>
              <a:latin typeface="Aptos Black" panose="020B0004020202020204" pitchFamily="34" charset="0"/>
              <a:ea typeface="+mn-ea"/>
              <a:cs typeface="+mn-cs"/>
              <a:sym typeface="Produkt Extralight"/>
            </a:endParaRPr>
          </a:p>
        </p:txBody>
      </p:sp>
      <p:sp>
        <p:nvSpPr>
          <p:cNvPr id="5" name="Date">
            <a:extLst>
              <a:ext uri="{FF2B5EF4-FFF2-40B4-BE49-F238E27FC236}">
                <a16:creationId xmlns:a16="http://schemas.microsoft.com/office/drawing/2014/main" id="{78A8EF28-D2AA-B581-8862-7553EF51F8AB}"/>
              </a:ext>
            </a:extLst>
          </p:cNvPr>
          <p:cNvSpPr txBox="1">
            <a:spLocks/>
          </p:cNvSpPr>
          <p:nvPr/>
        </p:nvSpPr>
        <p:spPr>
          <a:xfrm>
            <a:off x="1553631" y="1322183"/>
            <a:ext cx="8815112" cy="89363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tIns="45719" rIns="45719" bIns="45719" anchor="t">
            <a:normAutofit/>
          </a:bodyPr>
          <a:lstStyle>
            <a:lvl1pPr marL="0" marR="0" indent="0" algn="l" defTabSz="825500" rtl="0" latinLnBrk="0">
              <a:lnSpc>
                <a:spcPct val="100000"/>
              </a:lnSpc>
              <a:spcBef>
                <a:spcPts val="0"/>
              </a:spcBef>
              <a:spcAft>
                <a:spcPts val="0"/>
              </a:spcAft>
              <a:buClrTx/>
              <a:buSzTx/>
              <a:buFontTx/>
              <a:buNone/>
              <a:tabLst/>
              <a:defRPr sz="6000" b="0" i="0" u="none" strike="noStrike" cap="none" spc="0" baseline="0">
                <a:solidFill>
                  <a:srgbClr val="F6F5EF"/>
                </a:solidFill>
                <a:uFillTx/>
                <a:latin typeface="+mj-lt"/>
                <a:ea typeface="+mj-ea"/>
                <a:cs typeface="+mj-cs"/>
                <a:sym typeface="Lexend Bold"/>
              </a:defRPr>
            </a:lvl1pPr>
            <a:lvl2pPr marL="914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2pPr>
            <a:lvl3pPr marL="1371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3pPr>
            <a:lvl4pPr marL="1828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4pPr>
            <a:lvl5pPr marL="22860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Arial" panose="020B0604020202020204" pitchFamily="34" charset="0"/>
                <a:ea typeface="Arial" panose="020B0604020202020204" pitchFamily="34" charset="0"/>
                <a:cs typeface="Arial" panose="020B0604020202020204" pitchFamily="34" charset="0"/>
                <a:sym typeface="Graphik Light"/>
              </a:defRPr>
            </a:lvl5pPr>
            <a:lvl6pPr marL="2743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6pPr>
            <a:lvl7pPr marL="3200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7pPr>
            <a:lvl8pPr marL="3657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8pPr>
            <a:lvl9pPr marL="4114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9pPr>
          </a:lstStyle>
          <a:p>
            <a:pPr hangingPunct="1"/>
            <a:r>
              <a:rPr lang="en-GB" sz="4000" dirty="0">
                <a:latin typeface="Arial" panose="020B0604020202020204" pitchFamily="34" charset="0"/>
                <a:cs typeface="Arial" panose="020B0604020202020204" pitchFamily="34" charset="0"/>
              </a:rPr>
              <a:t>November 2025</a:t>
            </a:r>
          </a:p>
        </p:txBody>
      </p:sp>
      <p:sp>
        <p:nvSpPr>
          <p:cNvPr id="10" name="Text Placeholder 9">
            <a:extLst>
              <a:ext uri="{FF2B5EF4-FFF2-40B4-BE49-F238E27FC236}">
                <a16:creationId xmlns:a16="http://schemas.microsoft.com/office/drawing/2014/main" id="{4AFE9CC9-D9B8-73BC-283B-FEFF4C79E79B}"/>
              </a:ext>
            </a:extLst>
          </p:cNvPr>
          <p:cNvSpPr>
            <a:spLocks noGrp="1"/>
          </p:cNvSpPr>
          <p:nvPr>
            <p:ph type="body" sz="quarter" idx="1"/>
          </p:nvPr>
        </p:nvSpPr>
        <p:spPr>
          <a:xfrm>
            <a:off x="1553631" y="7994963"/>
            <a:ext cx="4909487" cy="1056182"/>
          </a:xfrm>
        </p:spPr>
        <p:txBody>
          <a:bodyPr/>
          <a:lstStyle/>
          <a:p>
            <a:r>
              <a:rPr lang="en-GB" dirty="0">
                <a:solidFill>
                  <a:schemeClr val="bg1"/>
                </a:solidFill>
                <a:latin typeface="Arial" panose="020B0604020202020204" pitchFamily="34" charset="0"/>
                <a:cs typeface="Arial" panose="020B0604020202020204" pitchFamily="34" charset="0"/>
              </a:rPr>
              <a:t>Insights Report</a:t>
            </a:r>
          </a:p>
        </p:txBody>
      </p:sp>
      <p:pic>
        <p:nvPicPr>
          <p:cNvPr id="4" name="Picture 3" descr="National Centre for Accessible Transport logo in text form, next to the bright red ncat asterix graphic ">
            <a:extLst>
              <a:ext uri="{FF2B5EF4-FFF2-40B4-BE49-F238E27FC236}">
                <a16:creationId xmlns:a16="http://schemas.microsoft.com/office/drawing/2014/main" id="{2E8B42BC-1D08-57FD-5889-9B0D8ED19964}"/>
              </a:ext>
            </a:extLst>
          </p:cNvPr>
          <p:cNvPicPr/>
          <p:nvPr/>
        </p:nvPicPr>
        <p:blipFill>
          <a:blip r:embed="rId3"/>
          <a:stretch>
            <a:fillRect/>
          </a:stretch>
        </p:blipFill>
        <p:spPr>
          <a:xfrm>
            <a:off x="1137989" y="9735711"/>
            <a:ext cx="3947453" cy="3980289"/>
          </a:xfrm>
          <a:prstGeom prst="rect">
            <a:avLst/>
          </a:prstGeom>
        </p:spPr>
      </p:pic>
      <p:pic>
        <p:nvPicPr>
          <p:cNvPr id="12" name="Picture 11" descr="Man at electronic ticket machine purchasing a ticket ">
            <a:extLst>
              <a:ext uri="{FF2B5EF4-FFF2-40B4-BE49-F238E27FC236}">
                <a16:creationId xmlns:a16="http://schemas.microsoft.com/office/drawing/2014/main" id="{DB4254CB-7839-A1D2-EC91-15360126B91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118336" y="0"/>
            <a:ext cx="10265664" cy="13716000"/>
          </a:xfrm>
          <a:prstGeom prst="rect">
            <a:avLst/>
          </a:prstGeom>
        </p:spPr>
      </p:pic>
    </p:spTree>
    <p:extLst>
      <p:ext uri="{BB962C8B-B14F-4D97-AF65-F5344CB8AC3E}">
        <p14:creationId xmlns:p14="http://schemas.microsoft.com/office/powerpoint/2010/main" val="3558677318"/>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421D6-86D3-FA0E-2F44-D164C9E6A9DB}"/>
            </a:ext>
          </a:extLst>
        </p:cNvPr>
        <p:cNvGrpSpPr/>
        <p:nvPr/>
      </p:nvGrpSpPr>
      <p:grpSpPr>
        <a:xfrm>
          <a:off x="0" y="0"/>
          <a:ext cx="0" cy="0"/>
          <a:chOff x="0" y="0"/>
          <a:chExt cx="0" cy="0"/>
        </a:xfrm>
      </p:grpSpPr>
      <p:sp>
        <p:nvSpPr>
          <p:cNvPr id="28" name="What is ncat?">
            <a:extLst>
              <a:ext uri="{FF2B5EF4-FFF2-40B4-BE49-F238E27FC236}">
                <a16:creationId xmlns:a16="http://schemas.microsoft.com/office/drawing/2014/main" id="{291A2F47-EF86-25B6-C8D7-B7DE198D1660}"/>
              </a:ext>
            </a:extLst>
          </p:cNvPr>
          <p:cNvSpPr txBox="1">
            <a:spLocks noGrp="1"/>
          </p:cNvSpPr>
          <p:nvPr>
            <p:ph type="title" idx="4294967295"/>
          </p:nvPr>
        </p:nvSpPr>
        <p:spPr>
          <a:xfrm>
            <a:off x="792000" y="864000"/>
            <a:ext cx="4737263"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Graphik Light"/>
              </a:rPr>
              <a:t>About ncat</a:t>
            </a:r>
          </a:p>
        </p:txBody>
      </p:sp>
      <p:sp>
        <p:nvSpPr>
          <p:cNvPr id="6" name="ncat presentation template guidance P1">
            <a:extLst>
              <a:ext uri="{FF2B5EF4-FFF2-40B4-BE49-F238E27FC236}">
                <a16:creationId xmlns:a16="http://schemas.microsoft.com/office/drawing/2014/main" id="{6C164455-F1C7-72E9-69C1-D5CB30A9CA47}"/>
              </a:ext>
            </a:extLst>
          </p:cNvPr>
          <p:cNvSpPr txBox="1">
            <a:spLocks/>
          </p:cNvSpPr>
          <p:nvPr/>
        </p:nvSpPr>
        <p:spPr>
          <a:xfrm>
            <a:off x="771698" y="2380373"/>
            <a:ext cx="11420302" cy="4791136"/>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 National Centre for Accessible Transport (ncat) works as an Evidence </a:t>
            </a:r>
            <a:r>
              <a:rPr lang="en-GB" sz="4000" b="1" dirty="0">
                <a:solidFill>
                  <a:srgbClr val="E35933"/>
                </a:solidFill>
                <a:latin typeface="Arial" panose="020B0604020202020204" pitchFamily="34" charset="0"/>
                <a:ea typeface="Calibri" panose="020F0502020204030204" pitchFamily="34" charset="0"/>
                <a:cs typeface="Arial" panose="020B0604020202020204" pitchFamily="34" charset="0"/>
              </a:rPr>
              <a:t>C</a:t>
            </a: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entre developing high quality evidence, best practice and innovative solutions to inform future disability and transport strategy, policy, and practice by:</a:t>
            </a:r>
            <a:endParaRPr lang="en-GB" sz="40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3C9397A-D1BC-9C73-0044-716F3FFBAFF4}"/>
              </a:ext>
            </a:extLst>
          </p:cNvPr>
          <p:cNvSpPr txBox="1"/>
          <p:nvPr/>
        </p:nvSpPr>
        <p:spPr>
          <a:xfrm>
            <a:off x="671241" y="7325171"/>
            <a:ext cx="11520759" cy="51501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lvl="0" indent="-457200">
              <a:lnSpc>
                <a:spcPct val="150000"/>
              </a:lnSpc>
              <a:spcBef>
                <a:spcPts val="1200"/>
              </a:spcBef>
              <a:buFont typeface="Arial" panose="020B0604020202020204" pitchFamily="34" charset="0"/>
              <a:buChar char="•"/>
            </a:pPr>
            <a:r>
              <a:rPr lang="en-GB" sz="32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Engaging with disabled people to better understand their experiences and co-design solutions</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457200" lvl="0" indent="-457200">
              <a:lnSpc>
                <a:spcPct val="150000"/>
              </a:lnSpc>
              <a:spcBef>
                <a:spcPts val="1200"/>
              </a:spcBef>
              <a:buFont typeface="Arial" panose="020B0604020202020204" pitchFamily="34" charset="0"/>
              <a:buChar char="•"/>
            </a:pPr>
            <a:r>
              <a:rPr lang="en-GB" sz="32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Amplifying the voices of disabled people in all decision making</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457200" lvl="0" indent="-457200">
              <a:lnSpc>
                <a:spcPct val="150000"/>
              </a:lnSpc>
              <a:spcBef>
                <a:spcPts val="1200"/>
              </a:spcBef>
              <a:buFont typeface="Arial" panose="020B0604020202020204" pitchFamily="34" charset="0"/>
              <a:buChar char="•"/>
            </a:pPr>
            <a:r>
              <a:rPr lang="en-GB" sz="32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Collaborating widely with all transport stakeholders</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457200" lvl="0" indent="-457200">
              <a:lnSpc>
                <a:spcPct val="150000"/>
              </a:lnSpc>
              <a:spcBef>
                <a:spcPts val="1200"/>
              </a:spcBef>
              <a:buFont typeface="Arial" panose="020B0604020202020204" pitchFamily="34" charset="0"/>
              <a:buChar char="•"/>
            </a:pPr>
            <a:r>
              <a:rPr lang="en-GB" sz="32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Demonstrating good practice and impact to influence policy</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sp>
        <p:nvSpPr>
          <p:cNvPr id="7" name="We work directly with disabled people to undertake research and develop solutions…">
            <a:extLst>
              <a:ext uri="{FF2B5EF4-FFF2-40B4-BE49-F238E27FC236}">
                <a16:creationId xmlns:a16="http://schemas.microsoft.com/office/drawing/2014/main" id="{9508A3A2-F73B-A37E-59EB-58C1867D7F66}"/>
              </a:ext>
            </a:extLst>
          </p:cNvPr>
          <p:cNvSpPr txBox="1">
            <a:spLocks/>
          </p:cNvSpPr>
          <p:nvPr/>
        </p:nvSpPr>
        <p:spPr>
          <a:xfrm>
            <a:off x="12838197" y="1648853"/>
            <a:ext cx="10492066" cy="8418780"/>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32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ncat is delivered by a consortium of organisations that includes Coventry University, Policy Connect, The Research Institute for Disabled Consumers (RiDC), Designability, Connected Places Catapult, and WSP. </a:t>
            </a:r>
          </a:p>
          <a:p>
            <a:pPr>
              <a:lnSpc>
                <a:spcPct val="150000"/>
              </a:lnSpc>
              <a:spcBef>
                <a:spcPts val="1200"/>
              </a:spcBef>
            </a:pPr>
            <a:r>
              <a:rPr lang="en-GB" sz="3200" dirty="0">
                <a:solidFill>
                  <a:srgbClr val="000000"/>
                </a:solidFill>
                <a:latin typeface="Arial" panose="020B0604020202020204" pitchFamily="34" charset="0"/>
                <a:cs typeface="Arial" panose="020B0604020202020204" pitchFamily="34" charset="0"/>
              </a:rPr>
              <a:t>ncat is funded by the Motability Foundation, with the aim of providing the evidence base to make transport more accessible.</a:t>
            </a:r>
          </a:p>
          <a:p>
            <a:pPr>
              <a:lnSpc>
                <a:spcPct val="150000"/>
              </a:lnSpc>
              <a:spcBef>
                <a:spcPts val="600"/>
              </a:spcBef>
              <a:spcAft>
                <a:spcPts val="600"/>
              </a:spcAft>
            </a:pPr>
            <a:r>
              <a:rPr lang="en-GB" sz="32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 more information about ncat and its work please visit our website </a:t>
            </a:r>
            <a:r>
              <a:rPr lang="en-GB" sz="3200" u="sng" kern="0"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3"/>
              </a:rPr>
              <a:t>www.ncat.uk</a:t>
            </a:r>
            <a:r>
              <a:rPr lang="en-GB" sz="3200" kern="0" dirty="0">
                <a:effectLst/>
                <a:latin typeface="Arial" panose="020B0604020202020204" pitchFamily="34" charset="0"/>
                <a:ea typeface="Calibri" panose="020F0502020204030204" pitchFamily="34" charset="0"/>
                <a:cs typeface="Arial" panose="020B0604020202020204" pitchFamily="34" charset="0"/>
              </a:rPr>
              <a:t> </a:t>
            </a:r>
            <a:endParaRPr lang="en-GB" sz="3200" kern="100" dirty="0">
              <a:effectLst/>
              <a:latin typeface="Arial" panose="020B0604020202020204" pitchFamily="34" charset="0"/>
              <a:ea typeface="Aptos" panose="020B0004020202020204" pitchFamily="34" charset="0"/>
              <a:cs typeface="Arial" panose="020B0604020202020204" pitchFamily="34" charset="0"/>
            </a:endParaRPr>
          </a:p>
          <a:p>
            <a:pPr>
              <a:lnSpc>
                <a:spcPct val="150000"/>
              </a:lnSpc>
              <a:spcBef>
                <a:spcPts val="600"/>
              </a:spcBef>
              <a:spcAft>
                <a:spcPts val="600"/>
              </a:spcAft>
            </a:pPr>
            <a:r>
              <a:rPr lang="en-GB" sz="32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To contact ncat, either about this report or any other query, please email </a:t>
            </a:r>
            <a:r>
              <a:rPr lang="en-GB" sz="3200" u="sng" kern="0"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4"/>
              </a:rPr>
              <a:t>info@ncat.uk</a:t>
            </a:r>
            <a:r>
              <a:rPr lang="en-GB" sz="3200" kern="0" dirty="0">
                <a:effectLst/>
                <a:latin typeface="Arial" panose="020B0604020202020204" pitchFamily="34" charset="0"/>
                <a:ea typeface="Calibri" panose="020F0502020204030204" pitchFamily="34" charset="0"/>
                <a:cs typeface="Arial" panose="020B0604020202020204" pitchFamily="34" charset="0"/>
              </a:rPr>
              <a:t> </a:t>
            </a:r>
          </a:p>
        </p:txBody>
      </p:sp>
      <p:pic>
        <p:nvPicPr>
          <p:cNvPr id="12" name="Picture 11" descr="A set of logos all in word form - covering the six partners of the National Centre for Accessible Transport, being Coventry University, Connected Places Catapult, Designability, Policy Connect, Research Institute for Disabled Consumers and WSP, followed by the logo of the ncat funder Motability Foundation.">
            <a:extLst>
              <a:ext uri="{FF2B5EF4-FFF2-40B4-BE49-F238E27FC236}">
                <a16:creationId xmlns:a16="http://schemas.microsoft.com/office/drawing/2014/main" id="{B1B05228-7F82-99F5-BECB-9D983FEC752C}"/>
              </a:ext>
              <a:ext uri="{C183D7F6-B498-43B3-948B-1728B52AA6E4}">
                <adec:decorative xmlns:adec="http://schemas.microsoft.com/office/drawing/2017/decorative" val="0"/>
              </a:ext>
            </a:extLst>
          </p:cNvPr>
          <p:cNvPicPr/>
          <p:nvPr/>
        </p:nvPicPr>
        <p:blipFill>
          <a:blip r:embed="rId5" cstate="screen">
            <a:extLst>
              <a:ext uri="{28A0092B-C50C-407E-A947-70E740481C1C}">
                <a14:useLocalDpi xmlns:a14="http://schemas.microsoft.com/office/drawing/2010/main"/>
              </a:ext>
            </a:extLst>
          </a:blip>
          <a:stretch>
            <a:fillRect/>
          </a:stretch>
        </p:blipFill>
        <p:spPr>
          <a:xfrm>
            <a:off x="12906767" y="10620104"/>
            <a:ext cx="6491576" cy="2364376"/>
          </a:xfrm>
          <a:prstGeom prst="rect">
            <a:avLst/>
          </a:prstGeom>
          <a:ln w="12700" cap="flat">
            <a:noFill/>
            <a:miter lim="400000"/>
          </a:ln>
          <a:effectLst/>
        </p:spPr>
      </p:pic>
      <p:pic>
        <p:nvPicPr>
          <p:cNvPr id="273" name="ncat-logo.png">
            <a:extLst>
              <a:ext uri="{FF2B5EF4-FFF2-40B4-BE49-F238E27FC236}">
                <a16:creationId xmlns:a16="http://schemas.microsoft.com/office/drawing/2014/main" id="{A7A0D677-7DB3-AA10-0E85-763B4E4EE7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40275186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ECD3B-24F4-BAAF-C410-85AED204E5CD}"/>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8C66BFBB-A2C1-F1BC-202A-C589433B78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8" name="What is ncat?">
            <a:extLst>
              <a:ext uri="{FF2B5EF4-FFF2-40B4-BE49-F238E27FC236}">
                <a16:creationId xmlns:a16="http://schemas.microsoft.com/office/drawing/2014/main" id="{04078530-24A1-66DA-1953-834D92E5D5B4}"/>
              </a:ext>
            </a:extLst>
          </p:cNvPr>
          <p:cNvSpPr txBox="1">
            <a:spLocks noGrp="1"/>
          </p:cNvSpPr>
          <p:nvPr>
            <p:ph type="title" idx="4294967295"/>
          </p:nvPr>
        </p:nvSpPr>
        <p:spPr>
          <a:xfrm>
            <a:off x="792000" y="864000"/>
            <a:ext cx="10762806"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Graphik Light"/>
              </a:rPr>
              <a:t>Why did we do this work?</a:t>
            </a:r>
          </a:p>
        </p:txBody>
      </p:sp>
      <p:sp>
        <p:nvSpPr>
          <p:cNvPr id="6" name="ncat presentation template guidance P1">
            <a:extLst>
              <a:ext uri="{FF2B5EF4-FFF2-40B4-BE49-F238E27FC236}">
                <a16:creationId xmlns:a16="http://schemas.microsoft.com/office/drawing/2014/main" id="{71BA5E6F-1E3E-08A3-54BE-468E0DD59E58}"/>
              </a:ext>
            </a:extLst>
          </p:cNvPr>
          <p:cNvSpPr txBox="1">
            <a:spLocks/>
          </p:cNvSpPr>
          <p:nvPr/>
        </p:nvSpPr>
        <p:spPr>
          <a:xfrm>
            <a:off x="771697" y="2361544"/>
            <a:ext cx="10671366" cy="2981165"/>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US"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Disabled people feel transport is not accessible and most believe this won’t change in the next 10 years (ncat, 2024).</a:t>
            </a:r>
          </a:p>
          <a:p>
            <a:pPr>
              <a:lnSpc>
                <a:spcPct val="150000"/>
              </a:lnSpc>
              <a:spcBef>
                <a:spcPts val="4700"/>
              </a:spcBef>
            </a:pPr>
            <a:endParaRPr lang="en-US" sz="4000" b="1" dirty="0">
              <a:solidFill>
                <a:srgbClr val="E35933"/>
              </a:solidFill>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4700"/>
              </a:spcBef>
            </a:pPr>
            <a:endParaRPr lang="en-US"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4700"/>
              </a:spcBef>
            </a:pPr>
            <a:endParaRPr lang="en-GB" sz="40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B932618-2974-B62F-580C-BB268825D3C1}"/>
              </a:ext>
            </a:extLst>
          </p:cNvPr>
          <p:cNvSpPr txBox="1"/>
          <p:nvPr/>
        </p:nvSpPr>
        <p:spPr>
          <a:xfrm>
            <a:off x="771698" y="5931615"/>
            <a:ext cx="10971811" cy="63504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0">
              <a:lnSpc>
                <a:spcPct val="150000"/>
              </a:lnSpc>
              <a:spcBef>
                <a:spcPts val="1200"/>
              </a:spcBef>
            </a:pPr>
            <a:r>
              <a:rPr lang="en-GB" sz="3200" b="1" dirty="0">
                <a:solidFill>
                  <a:srgbClr val="3C53D3"/>
                </a:solidFill>
                <a:latin typeface="Arial" panose="020B0604020202020204" pitchFamily="34" charset="0"/>
                <a:cs typeface="Arial" panose="020B0604020202020204" pitchFamily="34" charset="0"/>
              </a:rPr>
              <a:t>Our ncat research ‘</a:t>
            </a:r>
            <a:r>
              <a:rPr lang="en-GB" sz="3200" b="1" i="1" dirty="0">
                <a:solidFill>
                  <a:srgbClr val="3C53D3"/>
                </a:solidFill>
                <a:latin typeface="Arial" panose="020B0604020202020204" pitchFamily="34" charset="0"/>
                <a:cs typeface="Arial" panose="020B0604020202020204" pitchFamily="34" charset="0"/>
              </a:rPr>
              <a:t>Understanding and identifying barriers to accessing transport’</a:t>
            </a:r>
            <a:r>
              <a:rPr lang="en-GB" sz="3200" b="1" dirty="0">
                <a:solidFill>
                  <a:srgbClr val="3C53D3"/>
                </a:solidFill>
                <a:latin typeface="Arial" panose="020B0604020202020204" pitchFamily="34" charset="0"/>
                <a:cs typeface="Arial" panose="020B0604020202020204" pitchFamily="34" charset="0"/>
              </a:rPr>
              <a:t> </a:t>
            </a:r>
            <a:r>
              <a:rPr lang="en-US" sz="3200" b="1" dirty="0">
                <a:solidFill>
                  <a:srgbClr val="3C53D3"/>
                </a:solidFill>
                <a:latin typeface="Arial" panose="020B0604020202020204" pitchFamily="34" charset="0"/>
                <a:cs typeface="Arial" panose="020B0604020202020204" pitchFamily="34" charset="0"/>
              </a:rPr>
              <a:t>found:</a:t>
            </a:r>
          </a:p>
          <a:p>
            <a:pPr marL="457200" lvl="0" indent="-457200">
              <a:lnSpc>
                <a:spcPct val="150000"/>
              </a:lnSpc>
              <a:spcBef>
                <a:spcPts val="1200"/>
              </a:spcBef>
              <a:buFont typeface="Arial" panose="020B0604020202020204" pitchFamily="34" charset="0"/>
              <a:buChar char="•"/>
            </a:pPr>
            <a:r>
              <a:rPr lang="en-US" sz="3000" b="1" dirty="0">
                <a:solidFill>
                  <a:srgbClr val="000000"/>
                </a:solidFill>
                <a:latin typeface="Arial" panose="020B0604020202020204" pitchFamily="34" charset="0"/>
                <a:cs typeface="Arial" panose="020B0604020202020204" pitchFamily="34" charset="0"/>
              </a:rPr>
              <a:t>79% </a:t>
            </a:r>
            <a:r>
              <a:rPr lang="en-US" sz="3000" dirty="0">
                <a:solidFill>
                  <a:srgbClr val="000000"/>
                </a:solidFill>
                <a:latin typeface="Arial" panose="020B0604020202020204" pitchFamily="34" charset="0"/>
                <a:cs typeface="Arial" panose="020B0604020202020204" pitchFamily="34" charset="0"/>
              </a:rPr>
              <a:t>of disabled people travel less often because transport feels inaccessible and unreliable.</a:t>
            </a:r>
          </a:p>
          <a:p>
            <a:pPr marL="457200" lvl="0" indent="-457200">
              <a:lnSpc>
                <a:spcPct val="150000"/>
              </a:lnSpc>
              <a:spcBef>
                <a:spcPts val="1200"/>
              </a:spcBef>
              <a:buFont typeface="Arial" panose="020B0604020202020204" pitchFamily="34" charset="0"/>
              <a:buChar char="•"/>
            </a:pPr>
            <a:r>
              <a:rPr lang="en-US" sz="3000" b="1" dirty="0">
                <a:solidFill>
                  <a:srgbClr val="000000"/>
                </a:solidFill>
                <a:latin typeface="Arial" panose="020B0604020202020204" pitchFamily="34" charset="0"/>
                <a:cs typeface="Arial" panose="020B0604020202020204" pitchFamily="34" charset="0"/>
              </a:rPr>
              <a:t>84% </a:t>
            </a:r>
            <a:r>
              <a:rPr lang="en-US" sz="3000" dirty="0">
                <a:solidFill>
                  <a:srgbClr val="000000"/>
                </a:solidFill>
                <a:latin typeface="Arial" panose="020B0604020202020204" pitchFamily="34" charset="0"/>
                <a:cs typeface="Arial" panose="020B0604020202020204" pitchFamily="34" charset="0"/>
              </a:rPr>
              <a:t>experience longer journeys due to barriers like poor connections and lack of step-free access.</a:t>
            </a:r>
          </a:p>
          <a:p>
            <a:pPr marL="457200" lvl="0" indent="-457200">
              <a:lnSpc>
                <a:spcPct val="150000"/>
              </a:lnSpc>
              <a:spcBef>
                <a:spcPts val="1200"/>
              </a:spcBef>
              <a:buFont typeface="Arial" panose="020B0604020202020204" pitchFamily="34" charset="0"/>
              <a:buChar char="•"/>
            </a:pPr>
            <a:r>
              <a:rPr lang="en-US" sz="3000" b="1" dirty="0">
                <a:solidFill>
                  <a:srgbClr val="000000"/>
                </a:solidFill>
                <a:latin typeface="Arial" panose="020B0604020202020204" pitchFamily="34" charset="0"/>
                <a:cs typeface="Arial" panose="020B0604020202020204" pitchFamily="34" charset="0"/>
              </a:rPr>
              <a:t>75% </a:t>
            </a:r>
            <a:r>
              <a:rPr lang="en-US" sz="3000" dirty="0">
                <a:solidFill>
                  <a:srgbClr val="000000"/>
                </a:solidFill>
                <a:latin typeface="Arial" panose="020B0604020202020204" pitchFamily="34" charset="0"/>
                <a:cs typeface="Arial" panose="020B0604020202020204" pitchFamily="34" charset="0"/>
              </a:rPr>
              <a:t>feel stressed when travelling because of uncertainty and inadequate support.</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We work directly with disabled people to undertake research and develop solutions…">
            <a:extLst>
              <a:ext uri="{FF2B5EF4-FFF2-40B4-BE49-F238E27FC236}">
                <a16:creationId xmlns:a16="http://schemas.microsoft.com/office/drawing/2014/main" id="{0FD5EAC4-1F4F-2478-2E82-3024D9307C18}"/>
              </a:ext>
            </a:extLst>
          </p:cNvPr>
          <p:cNvSpPr txBox="1">
            <a:spLocks/>
          </p:cNvSpPr>
          <p:nvPr/>
        </p:nvSpPr>
        <p:spPr>
          <a:xfrm>
            <a:off x="12838196" y="1991753"/>
            <a:ext cx="10671367" cy="10978968"/>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3200" b="1" dirty="0">
                <a:solidFill>
                  <a:srgbClr val="3C53D3"/>
                </a:solidFill>
                <a:latin typeface="Arial" panose="020B0604020202020204" pitchFamily="34" charset="0"/>
                <a:cs typeface="Arial" panose="020B0604020202020204" pitchFamily="34" charset="0"/>
              </a:rPr>
              <a:t>Our ncat research ‘</a:t>
            </a:r>
            <a:r>
              <a:rPr lang="en-GB" sz="3200" b="1" i="1" dirty="0">
                <a:solidFill>
                  <a:srgbClr val="3C53D3"/>
                </a:solidFill>
                <a:latin typeface="Arial" panose="020B0604020202020204" pitchFamily="34" charset="0"/>
                <a:cs typeface="Arial" panose="020B0604020202020204" pitchFamily="34" charset="0"/>
              </a:rPr>
              <a:t>Working together for accessible transport’ </a:t>
            </a:r>
            <a:r>
              <a:rPr lang="en-US" sz="3200" b="1" dirty="0">
                <a:solidFill>
                  <a:srgbClr val="3C53D3"/>
                </a:solidFill>
                <a:latin typeface="Arial" panose="020B0604020202020204" pitchFamily="34" charset="0"/>
                <a:cs typeface="Arial" panose="020B0604020202020204" pitchFamily="34" charset="0"/>
              </a:rPr>
              <a:t>found:</a:t>
            </a:r>
          </a:p>
          <a:p>
            <a:pPr>
              <a:lnSpc>
                <a:spcPct val="150000"/>
              </a:lnSpc>
              <a:spcBef>
                <a:spcPts val="1200"/>
              </a:spcBef>
            </a:pP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rPr>
              <a:t>Securing investment for accessibility improvements remains a major challenge. Key barriers include:</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rPr>
              <a:t>Accessibility improvements can be seen as too expensive and difficult to justify.</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rPr>
              <a:t>Economic benefits and social value are often misunderstood.</a:t>
            </a:r>
          </a:p>
          <a:p>
            <a:pPr>
              <a:lnSpc>
                <a:spcPct val="150000"/>
              </a:lnSpc>
              <a:spcBef>
                <a:spcPts val="1200"/>
              </a:spcBef>
            </a:pPr>
            <a:r>
              <a:rPr lang="en-GB" sz="3200" b="1" dirty="0">
                <a:solidFill>
                  <a:srgbClr val="3C53D3"/>
                </a:solidFill>
                <a:latin typeface="Arial" panose="020B0604020202020204" pitchFamily="34" charset="0"/>
                <a:cs typeface="Arial" panose="020B0604020202020204" pitchFamily="34" charset="0"/>
              </a:rPr>
              <a:t>What are the objectives of this research project?</a:t>
            </a:r>
          </a:p>
          <a:p>
            <a:pPr>
              <a:lnSpc>
                <a:spcPct val="150000"/>
              </a:lnSpc>
              <a:spcBef>
                <a:spcPts val="1200"/>
              </a:spcBef>
            </a:pPr>
            <a:r>
              <a:rPr lang="en-US" sz="3000" dirty="0">
                <a:solidFill>
                  <a:srgbClr val="000000"/>
                </a:solidFill>
                <a:latin typeface="Arial" panose="020B0604020202020204" pitchFamily="34" charset="0"/>
                <a:cs typeface="Arial" panose="020B0604020202020204" pitchFamily="34" charset="0"/>
              </a:rPr>
              <a:t>This project aimed to:</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cs typeface="Arial" panose="020B0604020202020204" pitchFamily="34" charset="0"/>
              </a:rPr>
              <a:t>Understand challenges and barriers in securing funding.</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cs typeface="Arial" panose="020B0604020202020204" pitchFamily="34" charset="0"/>
              </a:rPr>
              <a:t>Provide recommendations to facilitate investment in accessible transport.</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cs typeface="Arial" panose="020B0604020202020204" pitchFamily="34" charset="0"/>
              </a:rPr>
              <a:t>Identify responsible stakeholders for change.</a:t>
            </a:r>
            <a:endParaRPr lang="en-GB" b="1" dirty="0">
              <a:solidFill>
                <a:srgbClr val="E35933"/>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2164694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BE29-1786-7A13-A93F-632E44F029AA}"/>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5B445176-3737-A4C8-01EA-E971529851B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8" name="What is ncat?">
            <a:extLst>
              <a:ext uri="{FF2B5EF4-FFF2-40B4-BE49-F238E27FC236}">
                <a16:creationId xmlns:a16="http://schemas.microsoft.com/office/drawing/2014/main" id="{D1822D14-CF8D-70F9-09E3-09F379FF3F7D}"/>
              </a:ext>
            </a:extLst>
          </p:cNvPr>
          <p:cNvSpPr txBox="1">
            <a:spLocks noGrp="1"/>
          </p:cNvSpPr>
          <p:nvPr>
            <p:ph type="title" idx="4294967295"/>
          </p:nvPr>
        </p:nvSpPr>
        <p:spPr>
          <a:xfrm>
            <a:off x="792000" y="864000"/>
            <a:ext cx="7301149"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00000"/>
              </a:lnSpc>
              <a:spcBef>
                <a:spcPts val="18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Graphik Light"/>
              </a:rPr>
              <a:t>What did we do?</a:t>
            </a:r>
          </a:p>
        </p:txBody>
      </p:sp>
      <p:sp>
        <p:nvSpPr>
          <p:cNvPr id="10" name="TextBox 9">
            <a:extLst>
              <a:ext uri="{FF2B5EF4-FFF2-40B4-BE49-F238E27FC236}">
                <a16:creationId xmlns:a16="http://schemas.microsoft.com/office/drawing/2014/main" id="{7F3583E4-F0BC-60D5-C812-1E4211A1A131}"/>
              </a:ext>
            </a:extLst>
          </p:cNvPr>
          <p:cNvSpPr txBox="1"/>
          <p:nvPr/>
        </p:nvSpPr>
        <p:spPr>
          <a:xfrm>
            <a:off x="771696" y="4686946"/>
            <a:ext cx="11324509" cy="86895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3200" b="1" dirty="0">
                <a:solidFill>
                  <a:srgbClr val="3C53D3"/>
                </a:solidFill>
                <a:latin typeface="Arial" panose="020B0604020202020204" pitchFamily="34" charset="0"/>
                <a:cs typeface="Arial" panose="020B0604020202020204" pitchFamily="34" charset="0"/>
              </a:rPr>
              <a:t>Phase 1: Discovery</a:t>
            </a:r>
          </a:p>
          <a:p>
            <a:pPr>
              <a:lnSpc>
                <a:spcPct val="150000"/>
              </a:lnSpc>
              <a:spcBef>
                <a:spcPts val="1200"/>
              </a:spcBef>
            </a:pPr>
            <a:r>
              <a:rPr lang="en-GB" sz="3000" dirty="0">
                <a:solidFill>
                  <a:srgbClr val="000000"/>
                </a:solidFill>
                <a:latin typeface="Arial" panose="020B0604020202020204" pitchFamily="34" charset="0"/>
                <a:cs typeface="Arial" panose="020B0604020202020204" pitchFamily="34" charset="0"/>
              </a:rPr>
              <a:t>This phase focused on identifying barriers through, a</a:t>
            </a:r>
            <a:r>
              <a:rPr lang="en-GB" sz="3000" b="1" dirty="0">
                <a:solidFill>
                  <a:srgbClr val="000000"/>
                </a:solidFill>
                <a:latin typeface="Arial" panose="020B0604020202020204" pitchFamily="34" charset="0"/>
                <a:cs typeface="Arial" panose="020B0604020202020204" pitchFamily="34" charset="0"/>
              </a:rPr>
              <a:t> desktop review</a:t>
            </a:r>
            <a:r>
              <a:rPr lang="en-GB" sz="3000" dirty="0">
                <a:solidFill>
                  <a:srgbClr val="000000"/>
                </a:solidFill>
                <a:latin typeface="Arial" panose="020B0604020202020204" pitchFamily="34" charset="0"/>
                <a:cs typeface="Arial" panose="020B0604020202020204" pitchFamily="34" charset="0"/>
              </a:rPr>
              <a:t> of funding lifecycle and appraisal guidance, including:</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cs typeface="Arial" panose="020B0604020202020204" pitchFamily="34" charset="0"/>
              </a:rPr>
              <a:t>HM Treasury Green Book (2022 &amp; Review 2025)</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cs typeface="Arial" panose="020B0604020202020204" pitchFamily="34" charset="0"/>
              </a:rPr>
              <a:t>Department for Transport Transport Business Guidance, Transport Appraisal Guidance (TAG) and Value for Money (VfM) framework</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cs typeface="Arial" panose="020B0604020202020204" pitchFamily="34" charset="0"/>
              </a:rPr>
              <a:t>Policy papers, charity reports, academic studies</a:t>
            </a:r>
          </a:p>
          <a:p>
            <a:pPr>
              <a:lnSpc>
                <a:spcPct val="150000"/>
              </a:lnSpc>
              <a:spcBef>
                <a:spcPts val="1200"/>
              </a:spcBef>
            </a:pPr>
            <a:r>
              <a:rPr lang="en-GB" sz="3000" dirty="0">
                <a:solidFill>
                  <a:srgbClr val="000000"/>
                </a:solidFill>
                <a:latin typeface="Arial" panose="020B0604020202020204" pitchFamily="34" charset="0"/>
                <a:cs typeface="Arial" panose="020B0604020202020204" pitchFamily="34" charset="0"/>
              </a:rPr>
              <a:t>We also undertook </a:t>
            </a:r>
            <a:r>
              <a:rPr lang="en-GB" sz="3000" b="1" dirty="0">
                <a:solidFill>
                  <a:srgbClr val="000000"/>
                </a:solidFill>
                <a:latin typeface="Arial" panose="020B0604020202020204" pitchFamily="34" charset="0"/>
                <a:cs typeface="Arial" panose="020B0604020202020204" pitchFamily="34" charset="0"/>
              </a:rPr>
              <a:t>stakeholder engagement </a:t>
            </a:r>
            <a:r>
              <a:rPr lang="en-GB" sz="3000" dirty="0">
                <a:solidFill>
                  <a:srgbClr val="000000"/>
                </a:solidFill>
                <a:latin typeface="Arial" panose="020B0604020202020204" pitchFamily="34" charset="0"/>
                <a:cs typeface="Arial" panose="020B0604020202020204" pitchFamily="34" charset="0"/>
              </a:rPr>
              <a:t>with</a:t>
            </a:r>
            <a:r>
              <a:rPr lang="en-GB" sz="3000" b="1" dirty="0">
                <a:solidFill>
                  <a:srgbClr val="000000"/>
                </a:solidFill>
                <a:latin typeface="Arial" panose="020B0604020202020204" pitchFamily="34" charset="0"/>
                <a:cs typeface="Arial" panose="020B0604020202020204" pitchFamily="34" charset="0"/>
              </a:rPr>
              <a:t> </a:t>
            </a:r>
            <a:r>
              <a:rPr lang="en-GB" sz="3000" dirty="0">
                <a:solidFill>
                  <a:srgbClr val="000000"/>
                </a:solidFill>
                <a:latin typeface="Arial" panose="020B0604020202020204" pitchFamily="34" charset="0"/>
                <a:cs typeface="Arial" panose="020B0604020202020204" pitchFamily="34" charset="0"/>
              </a:rPr>
              <a:t>9 organisations interviewed (public sector, government agencies, transport bodies, charity). </a:t>
            </a:r>
          </a:p>
        </p:txBody>
      </p:sp>
      <p:sp>
        <p:nvSpPr>
          <p:cNvPr id="3" name="ncat presentation template guidance P1">
            <a:extLst>
              <a:ext uri="{FF2B5EF4-FFF2-40B4-BE49-F238E27FC236}">
                <a16:creationId xmlns:a16="http://schemas.microsoft.com/office/drawing/2014/main" id="{5A0C933E-8543-D0E9-E676-EB7218C5C311}"/>
              </a:ext>
            </a:extLst>
          </p:cNvPr>
          <p:cNvSpPr txBox="1">
            <a:spLocks/>
          </p:cNvSpPr>
          <p:nvPr/>
        </p:nvSpPr>
        <p:spPr>
          <a:xfrm>
            <a:off x="771696" y="2066864"/>
            <a:ext cx="10514611" cy="2783450"/>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Our research was structured in two key phases to understand funding challenges and propose actionable solutions.</a:t>
            </a:r>
            <a:endParaRPr lang="en-GB" sz="40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11" name="We work directly with disabled people to undertake research and develop solutions…">
            <a:extLst>
              <a:ext uri="{FF2B5EF4-FFF2-40B4-BE49-F238E27FC236}">
                <a16:creationId xmlns:a16="http://schemas.microsoft.com/office/drawing/2014/main" id="{86015A25-02D4-0B9B-4BC4-A5BFBECA660C}"/>
              </a:ext>
            </a:extLst>
          </p:cNvPr>
          <p:cNvSpPr txBox="1">
            <a:spLocks/>
          </p:cNvSpPr>
          <p:nvPr/>
        </p:nvSpPr>
        <p:spPr>
          <a:xfrm>
            <a:off x="12770233" y="2066864"/>
            <a:ext cx="10688965" cy="9963305"/>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3000" dirty="0">
                <a:solidFill>
                  <a:srgbClr val="000000"/>
                </a:solidFill>
                <a:latin typeface="Arial" panose="020B0604020202020204" pitchFamily="34" charset="0"/>
                <a:cs typeface="Arial" panose="020B0604020202020204" pitchFamily="34" charset="0"/>
              </a:rPr>
              <a:t>During engagement, we explored processes, appraisal methods, and views on unlocking funding. Based on the findings from both the desktop and the stakeholder engagement, we created a series of conclusions on the key barriers that public sector organisations face when creating business cases for investment in accessibility related schemes.</a:t>
            </a:r>
          </a:p>
          <a:p>
            <a:pPr>
              <a:lnSpc>
                <a:spcPct val="150000"/>
              </a:lnSpc>
              <a:spcBef>
                <a:spcPts val="1200"/>
              </a:spcBef>
            </a:pPr>
            <a:r>
              <a:rPr lang="en-GB" sz="3200" b="1" dirty="0">
                <a:solidFill>
                  <a:srgbClr val="3C53D3"/>
                </a:solidFill>
                <a:latin typeface="Arial" panose="020B0604020202020204" pitchFamily="34" charset="0"/>
                <a:ea typeface="Calibri" panose="020F0502020204030204" pitchFamily="34" charset="0"/>
                <a:cs typeface="Arial" panose="020B0604020202020204" pitchFamily="34" charset="0"/>
              </a:rPr>
              <a:t>Phase 2:</a:t>
            </a:r>
            <a:r>
              <a:rPr lang="en-GB" sz="3200" b="1" kern="0" dirty="0">
                <a:solidFill>
                  <a:srgbClr val="3C53D3"/>
                </a:solidFill>
                <a:effectLst/>
                <a:latin typeface="Arial" panose="020B0604020202020204" pitchFamily="34" charset="0"/>
                <a:ea typeface="Calibri" panose="020F0502020204030204" pitchFamily="34" charset="0"/>
                <a:cs typeface="Arial" panose="020B0604020202020204" pitchFamily="34" charset="0"/>
              </a:rPr>
              <a:t> Recommendation</a:t>
            </a:r>
          </a:p>
          <a:p>
            <a:pPr>
              <a:lnSpc>
                <a:spcPct val="150000"/>
              </a:lnSpc>
              <a:spcBef>
                <a:spcPts val="1200"/>
              </a:spcBef>
            </a:pP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rPr>
              <a:t>This phase a</a:t>
            </a: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imed to develop practical solutions for the challenges and barriers identified during Phase 1. We drafted recommendations by theme and assigned ownership. We </a:t>
            </a: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rPr>
              <a:t>facilitated a f</a:t>
            </a: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ollow-up workshop with 10 participants from 9 organisations to validate and refine our findings and recommendations. Feedback was used to finalise our recommendations and develop the research report.</a:t>
            </a:r>
            <a:endParaRPr lang="en-GB" sz="300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26661939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9ECE-EC3B-15E2-51AE-E15324E69771}"/>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B2272D4B-3ACF-9F18-8EE7-DF051C84C2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5" name="What is ncat?">
            <a:extLst>
              <a:ext uri="{FF2B5EF4-FFF2-40B4-BE49-F238E27FC236}">
                <a16:creationId xmlns:a16="http://schemas.microsoft.com/office/drawing/2014/main" id="{C6D58E99-C06C-A208-5133-89C5B55D11EF}"/>
              </a:ext>
            </a:extLst>
          </p:cNvPr>
          <p:cNvSpPr txBox="1">
            <a:spLocks noGrp="1"/>
          </p:cNvSpPr>
          <p:nvPr>
            <p:ph type="title" idx="4294967295"/>
          </p:nvPr>
        </p:nvSpPr>
        <p:spPr>
          <a:xfrm>
            <a:off x="792000" y="864000"/>
            <a:ext cx="17516303"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a:t>
            </a:r>
          </a:p>
        </p:txBody>
      </p:sp>
      <p:sp>
        <p:nvSpPr>
          <p:cNvPr id="3" name="ncat presentation template guidance P1">
            <a:extLst>
              <a:ext uri="{FF2B5EF4-FFF2-40B4-BE49-F238E27FC236}">
                <a16:creationId xmlns:a16="http://schemas.microsoft.com/office/drawing/2014/main" id="{579E8078-3282-19C6-3E41-C0B5DD4AB171}"/>
              </a:ext>
            </a:extLst>
          </p:cNvPr>
          <p:cNvSpPr txBox="1">
            <a:spLocks/>
          </p:cNvSpPr>
          <p:nvPr/>
        </p:nvSpPr>
        <p:spPr>
          <a:xfrm>
            <a:off x="771698" y="2249744"/>
            <a:ext cx="10156320" cy="3824485"/>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 main findings from the desktop review of the funding lifecycle and appraisal guidance are summarised below, more detail is provided on following pages.</a:t>
            </a:r>
          </a:p>
        </p:txBody>
      </p:sp>
      <p:sp>
        <p:nvSpPr>
          <p:cNvPr id="10" name="TextBox 9">
            <a:extLst>
              <a:ext uri="{FF2B5EF4-FFF2-40B4-BE49-F238E27FC236}">
                <a16:creationId xmlns:a16="http://schemas.microsoft.com/office/drawing/2014/main" id="{A47D6CE1-50B7-5A84-8455-61AC9EA19C51}"/>
              </a:ext>
            </a:extLst>
          </p:cNvPr>
          <p:cNvSpPr txBox="1"/>
          <p:nvPr/>
        </p:nvSpPr>
        <p:spPr>
          <a:xfrm>
            <a:off x="771697" y="6239976"/>
            <a:ext cx="10620000" cy="63812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Finding 1: </a:t>
            </a:r>
            <a:r>
              <a:rPr lang="en-GB" sz="2800" dirty="0">
                <a:solidFill>
                  <a:srgbClr val="000000"/>
                </a:solidFill>
                <a:latin typeface="Arial" panose="020B0604020202020204" pitchFamily="34" charset="0"/>
                <a:cs typeface="Arial" panose="020B0604020202020204" pitchFamily="34" charset="0"/>
              </a:rPr>
              <a:t>There aren’t any current dedicated funds for accessibility related improvements, resulting in conflicting priorities between transport schemes and objectives.</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Finding 2: </a:t>
            </a:r>
            <a:r>
              <a:rPr lang="en-GB" sz="2800" dirty="0">
                <a:solidFill>
                  <a:srgbClr val="000000"/>
                </a:solidFill>
                <a:latin typeface="Arial" panose="020B0604020202020204" pitchFamily="34" charset="0"/>
                <a:cs typeface="Arial" panose="020B0604020202020204" pitchFamily="34" charset="0"/>
              </a:rPr>
              <a:t>Elements of the Treasury’s Five Case Model create barriers for accessibility schemes because benefits are hard to quantify and justify within the current framework.</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Finding 3: </a:t>
            </a:r>
            <a:r>
              <a:rPr lang="en-GB" sz="2800" dirty="0">
                <a:solidFill>
                  <a:srgbClr val="000000"/>
                </a:solidFill>
                <a:latin typeface="Arial" panose="020B0604020202020204" pitchFamily="34" charset="0"/>
                <a:cs typeface="Arial" panose="020B0604020202020204" pitchFamily="34" charset="0"/>
              </a:rPr>
              <a:t>The process to secure public sector funding is long, slow, and highly structured, making it difficult for smaller accessibility projects to progress quickly.</a:t>
            </a:r>
          </a:p>
        </p:txBody>
      </p:sp>
      <p:sp>
        <p:nvSpPr>
          <p:cNvPr id="11" name="We work directly with disabled people to undertake research and develop solutions…">
            <a:extLst>
              <a:ext uri="{FF2B5EF4-FFF2-40B4-BE49-F238E27FC236}">
                <a16:creationId xmlns:a16="http://schemas.microsoft.com/office/drawing/2014/main" id="{F4F62558-EC72-6BAF-7DEF-32B213DB42E9}"/>
              </a:ext>
            </a:extLst>
          </p:cNvPr>
          <p:cNvSpPr txBox="1">
            <a:spLocks/>
          </p:cNvSpPr>
          <p:nvPr/>
        </p:nvSpPr>
        <p:spPr>
          <a:xfrm>
            <a:off x="12992305" y="2386100"/>
            <a:ext cx="10156320" cy="10235110"/>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Finding 4: </a:t>
            </a:r>
            <a:r>
              <a:rPr lang="en-GB" sz="2800" dirty="0">
                <a:solidFill>
                  <a:srgbClr val="000000"/>
                </a:solidFill>
                <a:latin typeface="Arial" panose="020B0604020202020204" pitchFamily="34" charset="0"/>
                <a:cs typeface="Arial" panose="020B0604020202020204" pitchFamily="34" charset="0"/>
              </a:rPr>
              <a:t>Limited data on accessibility challenges undermines understanding of the real impacts of inaccessibility and weakens evidence for decision-making.</a:t>
            </a:r>
          </a:p>
          <a:p>
            <a:pPr>
              <a:lnSpc>
                <a:spcPct val="150000"/>
              </a:lnSpc>
              <a:spcBef>
                <a:spcPts val="1200"/>
              </a:spcBef>
            </a:pPr>
            <a:r>
              <a:rPr lang="en-GB" sz="2800" b="1"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Finding 5: </a:t>
            </a:r>
            <a:r>
              <a:rPr lang="en-GB" sz="28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Existing appraisal methods undervalue accessibility benefits, meaning social and quality-of-life improvements are often overlooked in funding decisions.</a:t>
            </a:r>
          </a:p>
          <a:p>
            <a:pPr>
              <a:lnSpc>
                <a:spcPct val="150000"/>
              </a:lnSpc>
              <a:spcBef>
                <a:spcPts val="1200"/>
              </a:spcBef>
            </a:pPr>
            <a:r>
              <a:rPr lang="en-GB" sz="2800" b="1"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Finding 6: </a:t>
            </a:r>
            <a:r>
              <a:rPr lang="en-GB" sz="28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Accessibility schemes typically score poorly on Value for Money assessments due to reliance on Benefit-Cost Ratios that favour easily monetised impacts.</a:t>
            </a:r>
          </a:p>
          <a:p>
            <a:pPr>
              <a:lnSpc>
                <a:spcPct val="150000"/>
              </a:lnSpc>
              <a:spcBef>
                <a:spcPts val="1200"/>
              </a:spcBef>
            </a:pPr>
            <a:r>
              <a:rPr lang="en-GB" sz="2800" b="1"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Finding 7: </a:t>
            </a:r>
            <a:r>
              <a:rPr lang="en-GB" sz="28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Lack of transparency in business cases makes it hard to learn from previous projects and share best practice across the sector.</a:t>
            </a:r>
          </a:p>
          <a:p>
            <a:pPr>
              <a:lnSpc>
                <a:spcPct val="150000"/>
              </a:lnSpc>
              <a:spcBef>
                <a:spcPts val="1200"/>
              </a:spcBef>
            </a:pPr>
            <a:r>
              <a:rPr lang="en-GB" sz="2800" b="1"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Finding 8: </a:t>
            </a:r>
            <a:r>
              <a:rPr lang="en-GB" sz="28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Forthcoming Green Book updates could improve the appraisal of accessibility schemes if reforms are implemented effectively and consistently.</a:t>
            </a:r>
            <a:endParaRPr lang="en-GB" sz="2800" dirty="0">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8927953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4E687-AF1D-1C7B-520A-B8856A8BD5FC}"/>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BFFB88C8-07D2-88C9-C773-BAF6FEABB6B5}"/>
              </a:ext>
            </a:extLst>
          </p:cNvPr>
          <p:cNvSpPr txBox="1">
            <a:spLocks noGrp="1"/>
          </p:cNvSpPr>
          <p:nvPr>
            <p:ph type="title" idx="4294967295"/>
          </p:nvPr>
        </p:nvSpPr>
        <p:spPr>
          <a:xfrm>
            <a:off x="792000" y="864000"/>
            <a:ext cx="11807833" cy="2552338"/>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1)</a:t>
            </a:r>
          </a:p>
        </p:txBody>
      </p:sp>
      <p:sp>
        <p:nvSpPr>
          <p:cNvPr id="3" name="ncat presentation template guidance P1">
            <a:extLst>
              <a:ext uri="{FF2B5EF4-FFF2-40B4-BE49-F238E27FC236}">
                <a16:creationId xmlns:a16="http://schemas.microsoft.com/office/drawing/2014/main" id="{9BB94317-5A95-222A-9386-3C20714A65B9}"/>
              </a:ext>
            </a:extLst>
          </p:cNvPr>
          <p:cNvSpPr txBox="1">
            <a:spLocks/>
          </p:cNvSpPr>
          <p:nvPr/>
        </p:nvSpPr>
        <p:spPr>
          <a:xfrm>
            <a:off x="792000" y="3528000"/>
            <a:ext cx="9691652" cy="3327705"/>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1: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There aren’t any current dedicated funds for accessibility related improvements, resulting in conflicting priorities between transport schemes and objectives.</a:t>
            </a:r>
          </a:p>
        </p:txBody>
      </p:sp>
      <p:sp>
        <p:nvSpPr>
          <p:cNvPr id="10" name="TextBox 9">
            <a:extLst>
              <a:ext uri="{FF2B5EF4-FFF2-40B4-BE49-F238E27FC236}">
                <a16:creationId xmlns:a16="http://schemas.microsoft.com/office/drawing/2014/main" id="{68425D8F-D970-08EF-B4E7-34F06168A892}"/>
              </a:ext>
            </a:extLst>
          </p:cNvPr>
          <p:cNvSpPr txBox="1"/>
          <p:nvPr/>
        </p:nvSpPr>
        <p:spPr>
          <a:xfrm>
            <a:off x="792000" y="7234133"/>
            <a:ext cx="12016840" cy="59195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0"/>
              </a:spcBef>
            </a:pPr>
            <a:r>
              <a:rPr lang="en-GB" sz="2800" dirty="0">
                <a:solidFill>
                  <a:srgbClr val="000000"/>
                </a:solidFill>
                <a:latin typeface="Arial" panose="020B0604020202020204" pitchFamily="34" charset="0"/>
                <a:cs typeface="Arial" panose="020B0604020202020204" pitchFamily="34" charset="0"/>
              </a:rPr>
              <a:t>There is no dedicated, binding funding for accessibility in UK transport, meaning projects compete with other priorities like congestion reduction and economic growth. Past schemes such as Access for All improved rail station access but ended in 2024, leaving future funding uncertain.</a:t>
            </a:r>
          </a:p>
          <a:p>
            <a:pPr>
              <a:lnSpc>
                <a:spcPct val="150000"/>
              </a:lnSpc>
              <a:spcBef>
                <a:spcPts val="0"/>
              </a:spcBef>
            </a:pPr>
            <a:endParaRPr lang="en-GB" sz="2800" dirty="0">
              <a:solidFill>
                <a:srgbClr val="000000"/>
              </a:solidFill>
              <a:latin typeface="Arial" panose="020B0604020202020204" pitchFamily="34" charset="0"/>
              <a:cs typeface="Arial" panose="020B0604020202020204" pitchFamily="34" charset="0"/>
            </a:endParaRPr>
          </a:p>
          <a:p>
            <a:pPr>
              <a:lnSpc>
                <a:spcPct val="150000"/>
              </a:lnSpc>
              <a:spcBef>
                <a:spcPts val="0"/>
              </a:spcBef>
            </a:pPr>
            <a:r>
              <a:rPr lang="en-GB" sz="2800" dirty="0">
                <a:solidFill>
                  <a:srgbClr val="000000"/>
                </a:solidFill>
                <a:latin typeface="Arial" panose="020B0604020202020204" pitchFamily="34" charset="0"/>
                <a:cs typeface="Arial" panose="020B0604020202020204" pitchFamily="34" charset="0"/>
              </a:rPr>
              <a:t>Accessibility now relies on broader transport funds, making it vulnerable to cuts. While the Government promises to prioritise accessibility in the upcoming Integrated National Transport Strategy, delivery depends on clear action plans and sustained investment.</a:t>
            </a:r>
          </a:p>
        </p:txBody>
      </p:sp>
      <p:pic>
        <p:nvPicPr>
          <p:cNvPr id="4" name="Picture 3" descr="A close-up of several twenty pound notes ">
            <a:extLst>
              <a:ext uri="{FF2B5EF4-FFF2-40B4-BE49-F238E27FC236}">
                <a16:creationId xmlns:a16="http://schemas.microsoft.com/office/drawing/2014/main" id="{0274E6DC-FE94-DEBB-84DA-438C486DBED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14884" y="0"/>
            <a:ext cx="10869115" cy="13716000"/>
          </a:xfrm>
          <a:prstGeom prst="rect">
            <a:avLst/>
          </a:prstGeom>
        </p:spPr>
      </p:pic>
      <p:pic>
        <p:nvPicPr>
          <p:cNvPr id="273" name="ncat-logo.png">
            <a:extLst>
              <a:ext uri="{FF2B5EF4-FFF2-40B4-BE49-F238E27FC236}">
                <a16:creationId xmlns:a16="http://schemas.microsoft.com/office/drawing/2014/main" id="{3F0E2091-530D-8B46-2E52-175CD7660B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185448365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What is ncat?">
            <a:extLst>
              <a:ext uri="{FF2B5EF4-FFF2-40B4-BE49-F238E27FC236}">
                <a16:creationId xmlns:a16="http://schemas.microsoft.com/office/drawing/2014/main" id="{6F6FB5DB-C2B8-EFF0-8E0F-5CFCFC0904C2}"/>
              </a:ext>
            </a:extLst>
          </p:cNvPr>
          <p:cNvSpPr txBox="1">
            <a:spLocks noGrp="1"/>
          </p:cNvSpPr>
          <p:nvPr>
            <p:ph type="title" idx="4294967295"/>
          </p:nvPr>
        </p:nvSpPr>
        <p:spPr>
          <a:xfrm>
            <a:off x="792000" y="864000"/>
            <a:ext cx="11807833" cy="2552338"/>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2)</a:t>
            </a:r>
          </a:p>
        </p:txBody>
      </p:sp>
      <p:sp>
        <p:nvSpPr>
          <p:cNvPr id="7" name="ncat presentation template guidance P1">
            <a:extLst>
              <a:ext uri="{FF2B5EF4-FFF2-40B4-BE49-F238E27FC236}">
                <a16:creationId xmlns:a16="http://schemas.microsoft.com/office/drawing/2014/main" id="{15DEDA8F-F17C-5ADF-C40D-122EC28AD00E}"/>
              </a:ext>
            </a:extLst>
          </p:cNvPr>
          <p:cNvSpPr txBox="1">
            <a:spLocks/>
          </p:cNvSpPr>
          <p:nvPr/>
        </p:nvSpPr>
        <p:spPr>
          <a:xfrm>
            <a:off x="792000" y="3528000"/>
            <a:ext cx="11259195" cy="3339194"/>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2: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Elements of the Treasury’s Five Case Model create barriers for accessibility schemes because benefits are hard to quantify and justify within the current framework.</a:t>
            </a:r>
          </a:p>
        </p:txBody>
      </p:sp>
      <p:sp>
        <p:nvSpPr>
          <p:cNvPr id="8" name="TextBox 7">
            <a:extLst>
              <a:ext uri="{FF2B5EF4-FFF2-40B4-BE49-F238E27FC236}">
                <a16:creationId xmlns:a16="http://schemas.microsoft.com/office/drawing/2014/main" id="{A8A7505B-F331-FF00-4F61-FCCCAB115DFE}"/>
              </a:ext>
            </a:extLst>
          </p:cNvPr>
          <p:cNvSpPr txBox="1"/>
          <p:nvPr/>
        </p:nvSpPr>
        <p:spPr>
          <a:xfrm>
            <a:off x="792000" y="7144731"/>
            <a:ext cx="11081636" cy="60734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The Treasury’s Five Case Model may inadvertently disadvantage accessibility schemes seeking funding because its structure doesn’t capture social benefits like independence or equity in monetary terms, leading to poor Value for Money scores. Limited data weakens the strategic case, while high upfront costs and reliance on small funds undermine affordability. Commercial and management dimensions add further hurdles through complex procurement, bespoke technologies, and perceived delivery risks, making accessibility projects harder to justify and secure funding.</a:t>
            </a:r>
          </a:p>
        </p:txBody>
      </p:sp>
      <p:pic>
        <p:nvPicPr>
          <p:cNvPr id="11" name="Picture 10" descr="A woman with crutches stepping onto a double decker bus">
            <a:extLst>
              <a:ext uri="{FF2B5EF4-FFF2-40B4-BE49-F238E27FC236}">
                <a16:creationId xmlns:a16="http://schemas.microsoft.com/office/drawing/2014/main" id="{CDA8171F-E537-17BD-56BA-DBEBE6E3F24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3514886" y="0"/>
            <a:ext cx="10869114" cy="13716000"/>
          </a:xfrm>
          <a:prstGeom prst="rect">
            <a:avLst/>
          </a:prstGeom>
        </p:spPr>
      </p:pic>
    </p:spTree>
    <p:extLst>
      <p:ext uri="{BB962C8B-B14F-4D97-AF65-F5344CB8AC3E}">
        <p14:creationId xmlns:p14="http://schemas.microsoft.com/office/powerpoint/2010/main" val="99598175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09A6C-0CA6-87F9-0961-292B64BBEC94}"/>
            </a:ext>
          </a:extLst>
        </p:cNvPr>
        <p:cNvGrpSpPr/>
        <p:nvPr/>
      </p:nvGrpSpPr>
      <p:grpSpPr>
        <a:xfrm>
          <a:off x="0" y="0"/>
          <a:ext cx="0" cy="0"/>
          <a:chOff x="0" y="0"/>
          <a:chExt cx="0" cy="0"/>
        </a:xfrm>
      </p:grpSpPr>
      <p:sp>
        <p:nvSpPr>
          <p:cNvPr id="9" name="What is ncat?">
            <a:extLst>
              <a:ext uri="{FF2B5EF4-FFF2-40B4-BE49-F238E27FC236}">
                <a16:creationId xmlns:a16="http://schemas.microsoft.com/office/drawing/2014/main" id="{592582F5-98D1-1B26-FE6E-3E8C7FF15A5B}"/>
              </a:ext>
            </a:extLst>
          </p:cNvPr>
          <p:cNvSpPr txBox="1">
            <a:spLocks noGrp="1"/>
          </p:cNvSpPr>
          <p:nvPr>
            <p:ph type="title" idx="4294967295"/>
          </p:nvPr>
        </p:nvSpPr>
        <p:spPr>
          <a:xfrm>
            <a:off x="792000" y="864000"/>
            <a:ext cx="11807833" cy="2552338"/>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3)</a:t>
            </a:r>
          </a:p>
        </p:txBody>
      </p:sp>
      <p:sp>
        <p:nvSpPr>
          <p:cNvPr id="7" name="ncat presentation template guidance P1">
            <a:extLst>
              <a:ext uri="{FF2B5EF4-FFF2-40B4-BE49-F238E27FC236}">
                <a16:creationId xmlns:a16="http://schemas.microsoft.com/office/drawing/2014/main" id="{659149E5-795C-4860-B91D-9533304384DF}"/>
              </a:ext>
            </a:extLst>
          </p:cNvPr>
          <p:cNvSpPr txBox="1">
            <a:spLocks/>
          </p:cNvSpPr>
          <p:nvPr/>
        </p:nvSpPr>
        <p:spPr>
          <a:xfrm>
            <a:off x="792000" y="3528000"/>
            <a:ext cx="10869115" cy="3339194"/>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3: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 process to secure public sector funding is long, slow, and highly structured, making it difficult for smaller accessibility projects to progress quickly.</a:t>
            </a:r>
          </a:p>
        </p:txBody>
      </p:sp>
      <p:sp>
        <p:nvSpPr>
          <p:cNvPr id="8" name="TextBox 7">
            <a:extLst>
              <a:ext uri="{FF2B5EF4-FFF2-40B4-BE49-F238E27FC236}">
                <a16:creationId xmlns:a16="http://schemas.microsoft.com/office/drawing/2014/main" id="{BB1A8162-9976-4DBD-A5BB-E9BCB0B5BEFC}"/>
              </a:ext>
            </a:extLst>
          </p:cNvPr>
          <p:cNvSpPr txBox="1"/>
          <p:nvPr/>
        </p:nvSpPr>
        <p:spPr>
          <a:xfrm>
            <a:off x="792000" y="7144731"/>
            <a:ext cx="11784168" cy="60734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Transport projects seeking funding must progress through option development, business case preparation under the Five Case Model, assurance, and final approval. The business case evolves from a Strategic Outline Case to an Outline Business Case and then a Full Business Case, a process that typically takes 2–4 years for standard projects and up to a decade for major schemes. While this approach ensures accountability, it can be slow and resource-heavy, including for accessibility focused schemes. It is noted that existing Green Book guidance recommends proportional flexibility for less complex projects.</a:t>
            </a:r>
          </a:p>
        </p:txBody>
      </p:sp>
      <p:pic>
        <p:nvPicPr>
          <p:cNvPr id="6" name="Picture 5" descr="Man in jeans and a jumper, sat in a wheelchair at an airport viewing a location display screen ">
            <a:extLst>
              <a:ext uri="{FF2B5EF4-FFF2-40B4-BE49-F238E27FC236}">
                <a16:creationId xmlns:a16="http://schemas.microsoft.com/office/drawing/2014/main" id="{74F925F4-1AD5-EF3A-0865-FF2B9B547DA7}"/>
              </a:ext>
            </a:extLst>
          </p:cNvPr>
          <p:cNvPicPr/>
          <p:nvPr/>
        </p:nvPicPr>
        <p:blipFill>
          <a:blip r:embed="rId2" cstate="screen">
            <a:extLst>
              <a:ext uri="{28A0092B-C50C-407E-A947-70E740481C1C}">
                <a14:useLocalDpi xmlns:a14="http://schemas.microsoft.com/office/drawing/2010/main"/>
              </a:ext>
            </a:extLst>
          </a:blip>
          <a:stretch>
            <a:fillRect/>
          </a:stretch>
        </p:blipFill>
        <p:spPr>
          <a:xfrm>
            <a:off x="13514886" y="0"/>
            <a:ext cx="10869114" cy="13716000"/>
          </a:xfrm>
          <a:prstGeom prst="rect">
            <a:avLst/>
          </a:prstGeom>
        </p:spPr>
      </p:pic>
    </p:spTree>
    <p:extLst>
      <p:ext uri="{BB962C8B-B14F-4D97-AF65-F5344CB8AC3E}">
        <p14:creationId xmlns:p14="http://schemas.microsoft.com/office/powerpoint/2010/main" val="112436449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4C9B8-C1D5-C966-DC53-4AAB8E40F4E6}"/>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F2F208FC-39D6-BFF0-BB4D-CE29B32242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5" name="What is ncat?">
            <a:extLst>
              <a:ext uri="{FF2B5EF4-FFF2-40B4-BE49-F238E27FC236}">
                <a16:creationId xmlns:a16="http://schemas.microsoft.com/office/drawing/2014/main" id="{51627F16-5D4B-04A6-B3B8-38ED8C267CFF}"/>
              </a:ext>
            </a:extLst>
          </p:cNvPr>
          <p:cNvSpPr txBox="1">
            <a:spLocks noGrp="1"/>
          </p:cNvSpPr>
          <p:nvPr>
            <p:ph type="title" idx="4294967295"/>
          </p:nvPr>
        </p:nvSpPr>
        <p:spPr>
          <a:xfrm>
            <a:off x="792000" y="864000"/>
            <a:ext cx="11420302" cy="2496763"/>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4)</a:t>
            </a:r>
          </a:p>
        </p:txBody>
      </p:sp>
      <p:sp>
        <p:nvSpPr>
          <p:cNvPr id="10" name="TextBox 9">
            <a:extLst>
              <a:ext uri="{FF2B5EF4-FFF2-40B4-BE49-F238E27FC236}">
                <a16:creationId xmlns:a16="http://schemas.microsoft.com/office/drawing/2014/main" id="{6F8E166F-F969-3CB7-4F8E-7B4704F58D48}"/>
              </a:ext>
            </a:extLst>
          </p:cNvPr>
          <p:cNvSpPr txBox="1"/>
          <p:nvPr/>
        </p:nvSpPr>
        <p:spPr>
          <a:xfrm>
            <a:off x="791999" y="6977839"/>
            <a:ext cx="11134389" cy="60734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There is a major data gap on disabled travellers’ experiences and needs, with official transport statistics failing to capture key indicators such as inability to travel, assistance failures, or real-time infrastructure outages. Existing datasets lack granularity by disability type, severity, and intersectional factors, making barriers invisible and solutions poorly targeted. Without robust quantitative and qualitative data, accessibility issues are often excluded from early planning stages, treated as optional, and lack the evidence needed to build strong business cases.</a:t>
            </a:r>
          </a:p>
        </p:txBody>
      </p:sp>
      <p:sp>
        <p:nvSpPr>
          <p:cNvPr id="3" name="ncat presentation template guidance P1">
            <a:extLst>
              <a:ext uri="{FF2B5EF4-FFF2-40B4-BE49-F238E27FC236}">
                <a16:creationId xmlns:a16="http://schemas.microsoft.com/office/drawing/2014/main" id="{E49FEA7C-29E2-0D05-47C1-8F6E4053CAB7}"/>
              </a:ext>
            </a:extLst>
          </p:cNvPr>
          <p:cNvSpPr txBox="1">
            <a:spLocks/>
          </p:cNvSpPr>
          <p:nvPr/>
        </p:nvSpPr>
        <p:spPr>
          <a:xfrm>
            <a:off x="771697" y="3540289"/>
            <a:ext cx="9965972" cy="2643229"/>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4: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Limited data on accessibility challenges undermines understanding of the real impacts of inaccessibility and weakens evidence for decision-making.</a:t>
            </a:r>
          </a:p>
        </p:txBody>
      </p:sp>
      <p:pic>
        <p:nvPicPr>
          <p:cNvPr id="7" name="Picture 6" descr="A couple with their young family walking and wheeling down a train platform ">
            <a:extLst>
              <a:ext uri="{FF2B5EF4-FFF2-40B4-BE49-F238E27FC236}">
                <a16:creationId xmlns:a16="http://schemas.microsoft.com/office/drawing/2014/main" id="{9196F2F9-F3B7-3C89-5626-DA6AE07BBD9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3514886" y="0"/>
            <a:ext cx="10869114" cy="13716000"/>
          </a:xfrm>
          <a:prstGeom prst="rect">
            <a:avLst/>
          </a:prstGeom>
        </p:spPr>
      </p:pic>
      <p:pic>
        <p:nvPicPr>
          <p:cNvPr id="2" name="Picture 1">
            <a:extLst>
              <a:ext uri="{FF2B5EF4-FFF2-40B4-BE49-F238E27FC236}">
                <a16:creationId xmlns:a16="http://schemas.microsoft.com/office/drawing/2014/main" id="{4079268A-A948-AF4A-3D65-0BE12655CD85}"/>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912269" y="12284765"/>
            <a:ext cx="2816736" cy="801205"/>
          </a:xfrm>
          <a:prstGeom prst="rect">
            <a:avLst/>
          </a:prstGeom>
        </p:spPr>
      </p:pic>
    </p:spTree>
    <p:extLst>
      <p:ext uri="{BB962C8B-B14F-4D97-AF65-F5344CB8AC3E}">
        <p14:creationId xmlns:p14="http://schemas.microsoft.com/office/powerpoint/2010/main" val="211709279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44FF-B71F-77FD-11DF-029FFE15D08F}"/>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938CAA5E-9FE8-F17F-BE1F-89A70FE0E7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5" name="What is ncat?">
            <a:extLst>
              <a:ext uri="{FF2B5EF4-FFF2-40B4-BE49-F238E27FC236}">
                <a16:creationId xmlns:a16="http://schemas.microsoft.com/office/drawing/2014/main" id="{4F99BACC-B45D-C5F0-9F40-2835EEA693F9}"/>
              </a:ext>
            </a:extLst>
          </p:cNvPr>
          <p:cNvSpPr txBox="1">
            <a:spLocks noGrp="1"/>
          </p:cNvSpPr>
          <p:nvPr>
            <p:ph type="title" idx="4294967295"/>
          </p:nvPr>
        </p:nvSpPr>
        <p:spPr>
          <a:xfrm>
            <a:off x="792000" y="864000"/>
            <a:ext cx="11055509" cy="2510469"/>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5)</a:t>
            </a:r>
          </a:p>
        </p:txBody>
      </p:sp>
      <p:sp>
        <p:nvSpPr>
          <p:cNvPr id="2" name="TextBox 1">
            <a:extLst>
              <a:ext uri="{FF2B5EF4-FFF2-40B4-BE49-F238E27FC236}">
                <a16:creationId xmlns:a16="http://schemas.microsoft.com/office/drawing/2014/main" id="{B4FE3140-11B9-4C39-2334-00BC0E0EB098}"/>
              </a:ext>
            </a:extLst>
          </p:cNvPr>
          <p:cNvSpPr txBox="1"/>
          <p:nvPr/>
        </p:nvSpPr>
        <p:spPr>
          <a:xfrm>
            <a:off x="771697" y="6884348"/>
            <a:ext cx="11248853" cy="54271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Current appraisal methods for transport schemes undervalue accessibility benefits because they lack robust ways to monetise improvements in independence, inclusion, and quality of life. While some benefits such as journey time savings or improved journey quality can be monetised using existing tools, these methods are inconsistently applied. Other impacts, like step-free access or perceived safety, are treated qualitatively and often overlooked in funding decisions. </a:t>
            </a:r>
          </a:p>
        </p:txBody>
      </p:sp>
      <p:sp>
        <p:nvSpPr>
          <p:cNvPr id="4" name="ncat presentation template guidance P1">
            <a:extLst>
              <a:ext uri="{FF2B5EF4-FFF2-40B4-BE49-F238E27FC236}">
                <a16:creationId xmlns:a16="http://schemas.microsoft.com/office/drawing/2014/main" id="{700E6458-C5D4-41C5-2167-1381A44604A0}"/>
              </a:ext>
            </a:extLst>
          </p:cNvPr>
          <p:cNvSpPr txBox="1">
            <a:spLocks/>
          </p:cNvSpPr>
          <p:nvPr/>
        </p:nvSpPr>
        <p:spPr>
          <a:xfrm>
            <a:off x="771697" y="3478748"/>
            <a:ext cx="10109663" cy="1777481"/>
          </a:xfrm>
          <a:prstGeom prst="rect">
            <a:avLst/>
          </a:prstGeom>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5: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Existing appraisal methods undervalue accessibility benefits, meaning social and quality-of-life improvements are often overlooked in funding decisions.</a:t>
            </a:r>
          </a:p>
        </p:txBody>
      </p:sp>
      <p:sp>
        <p:nvSpPr>
          <p:cNvPr id="6" name="TextBox 5">
            <a:extLst>
              <a:ext uri="{FF2B5EF4-FFF2-40B4-BE49-F238E27FC236}">
                <a16:creationId xmlns:a16="http://schemas.microsoft.com/office/drawing/2014/main" id="{1DD414DA-969E-E12B-D39D-AD9744956D34}"/>
              </a:ext>
            </a:extLst>
          </p:cNvPr>
          <p:cNvSpPr txBox="1"/>
          <p:nvPr/>
        </p:nvSpPr>
        <p:spPr>
          <a:xfrm>
            <a:off x="12556794" y="1971068"/>
            <a:ext cx="11266592" cy="11397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Traditional approaches group people into broad categories and only consider disabled people later in distributional assessments, limiting visibility of their needs. This disconnect means accessibility benefits rarely influence the core economic case, even though they can generate measurable outcomes such as increased travel and revenue, better journey experiences, improved quality of life, and greater economic activity. These benefits are monetisable, yet they are not systematically captured, resulting in underrepresentation of accessibility in business cases.</a:t>
            </a:r>
          </a:p>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Disabled people and their households have an estimated £274 billion annual spending power in the UK, known as the Purple Pound. Better accessibility unlocks this demand by enabling more frequent travel, boosting fare revenue and local economies. Reducing isolation through improved transport access drives spending and growth. This strengthens the case for accessibility schemes and calls for clearer guidance, earlier monetisation, and stronger policy. Without reform, accessibility will remain undervalued despite its proven impact.</a:t>
            </a:r>
          </a:p>
        </p:txBody>
      </p:sp>
    </p:spTree>
    <p:extLst>
      <p:ext uri="{BB962C8B-B14F-4D97-AF65-F5344CB8AC3E}">
        <p14:creationId xmlns:p14="http://schemas.microsoft.com/office/powerpoint/2010/main" val="304584154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E5003-DEAA-AA41-3365-AB57B79D2932}"/>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003ECA5C-6CCB-D16D-1057-8FA8B594D7DB}"/>
              </a:ext>
            </a:extLst>
          </p:cNvPr>
          <p:cNvSpPr txBox="1">
            <a:spLocks noGrp="1"/>
          </p:cNvSpPr>
          <p:nvPr>
            <p:ph type="title" idx="4294967295"/>
          </p:nvPr>
        </p:nvSpPr>
        <p:spPr>
          <a:xfrm>
            <a:off x="792000" y="864000"/>
            <a:ext cx="11285320" cy="2466734"/>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6)</a:t>
            </a:r>
          </a:p>
        </p:txBody>
      </p:sp>
      <p:sp>
        <p:nvSpPr>
          <p:cNvPr id="3" name="ncat presentation template guidance P1">
            <a:extLst>
              <a:ext uri="{FF2B5EF4-FFF2-40B4-BE49-F238E27FC236}">
                <a16:creationId xmlns:a16="http://schemas.microsoft.com/office/drawing/2014/main" id="{597AEA93-590B-23DE-6AA7-59CF0AA921C4}"/>
              </a:ext>
            </a:extLst>
          </p:cNvPr>
          <p:cNvSpPr txBox="1">
            <a:spLocks/>
          </p:cNvSpPr>
          <p:nvPr/>
        </p:nvSpPr>
        <p:spPr>
          <a:xfrm>
            <a:off x="771697" y="3562154"/>
            <a:ext cx="11180817" cy="3609355"/>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6: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Accessibility schemes typically score poorly on Value for Money assessments due to reliance on Benefit-Cost Ratios that favour easily monetised impacts.</a:t>
            </a:r>
          </a:p>
        </p:txBody>
      </p:sp>
      <p:sp>
        <p:nvSpPr>
          <p:cNvPr id="10" name="TextBox 9">
            <a:extLst>
              <a:ext uri="{FF2B5EF4-FFF2-40B4-BE49-F238E27FC236}">
                <a16:creationId xmlns:a16="http://schemas.microsoft.com/office/drawing/2014/main" id="{FE5FF41D-0789-6109-6566-4C4D710E88C7}"/>
              </a:ext>
            </a:extLst>
          </p:cNvPr>
          <p:cNvSpPr txBox="1"/>
          <p:nvPr/>
        </p:nvSpPr>
        <p:spPr>
          <a:xfrm>
            <a:off x="771697" y="7012512"/>
            <a:ext cx="11420303" cy="60734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Accessibility schemes often score poorly on </a:t>
            </a:r>
            <a:r>
              <a:rPr lang="en-GB" sz="2800" dirty="0" err="1">
                <a:solidFill>
                  <a:srgbClr val="000000"/>
                </a:solidFill>
                <a:latin typeface="Arial" panose="020B0604020202020204" pitchFamily="34" charset="0"/>
                <a:cs typeface="Arial" panose="020B0604020202020204" pitchFamily="34" charset="0"/>
              </a:rPr>
              <a:t>VfM</a:t>
            </a:r>
            <a:r>
              <a:rPr lang="en-GB" sz="2800" dirty="0">
                <a:solidFill>
                  <a:srgbClr val="000000"/>
                </a:solidFill>
                <a:latin typeface="Arial" panose="020B0604020202020204" pitchFamily="34" charset="0"/>
                <a:cs typeface="Arial" panose="020B0604020202020204" pitchFamily="34" charset="0"/>
              </a:rPr>
              <a:t> because the DfT framework prioritises monetised impacts like time savings and vehicle costs, while social benefits remain hard to quantify. Although indicative impacts can now be included in benefit-cost ratio (BCR) calculations, decision-making still leans heavily on easily measured benefits, disadvantaging projects with qualitative outcomes. Academic research confirms these limitations, stressing that accessibility benefits, though significant, are undervalued, making schemes less competitive against projects with higher BCRs.</a:t>
            </a:r>
          </a:p>
        </p:txBody>
      </p:sp>
      <p:pic>
        <p:nvPicPr>
          <p:cNvPr id="7" name="Picture 6" descr="A woman with crutches walking into a bus station ">
            <a:extLst>
              <a:ext uri="{FF2B5EF4-FFF2-40B4-BE49-F238E27FC236}">
                <a16:creationId xmlns:a16="http://schemas.microsoft.com/office/drawing/2014/main" id="{13FF8B81-C324-4814-37A0-B9EB3C765A9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58057" y="0"/>
            <a:ext cx="10825943" cy="13716000"/>
          </a:xfrm>
          <a:prstGeom prst="rect">
            <a:avLst/>
          </a:prstGeom>
        </p:spPr>
      </p:pic>
      <p:pic>
        <p:nvPicPr>
          <p:cNvPr id="4" name="Picture 3">
            <a:extLst>
              <a:ext uri="{FF2B5EF4-FFF2-40B4-BE49-F238E27FC236}">
                <a16:creationId xmlns:a16="http://schemas.microsoft.com/office/drawing/2014/main" id="{CBD6EC24-46BB-868E-B16D-F58DE5DC082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12269" y="12284765"/>
            <a:ext cx="2816736" cy="801205"/>
          </a:xfrm>
          <a:prstGeom prst="rect">
            <a:avLst/>
          </a:prstGeom>
        </p:spPr>
      </p:pic>
    </p:spTree>
    <p:extLst>
      <p:ext uri="{BB962C8B-B14F-4D97-AF65-F5344CB8AC3E}">
        <p14:creationId xmlns:p14="http://schemas.microsoft.com/office/powerpoint/2010/main" val="126359602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B28D0-6EBE-3416-B15B-2C6A52EF6341}"/>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0E269D4E-8E98-2556-8E9F-F90AC111C3BC}"/>
              </a:ext>
            </a:extLst>
          </p:cNvPr>
          <p:cNvSpPr txBox="1">
            <a:spLocks noGrp="1"/>
          </p:cNvSpPr>
          <p:nvPr>
            <p:ph type="title" idx="4294967295"/>
          </p:nvPr>
        </p:nvSpPr>
        <p:spPr>
          <a:xfrm>
            <a:off x="792000" y="864000"/>
            <a:ext cx="11420302" cy="2496763"/>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7)</a:t>
            </a:r>
          </a:p>
        </p:txBody>
      </p:sp>
      <p:sp>
        <p:nvSpPr>
          <p:cNvPr id="3" name="ncat presentation template guidance P1">
            <a:extLst>
              <a:ext uri="{FF2B5EF4-FFF2-40B4-BE49-F238E27FC236}">
                <a16:creationId xmlns:a16="http://schemas.microsoft.com/office/drawing/2014/main" id="{3A3D947A-BD43-AC91-413E-F1497DD7FD4D}"/>
              </a:ext>
            </a:extLst>
          </p:cNvPr>
          <p:cNvSpPr txBox="1">
            <a:spLocks/>
          </p:cNvSpPr>
          <p:nvPr/>
        </p:nvSpPr>
        <p:spPr>
          <a:xfrm>
            <a:off x="771697" y="3540289"/>
            <a:ext cx="10698408" cy="2643229"/>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7: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Lack of transparency in business cases makes it hard to learn from previous projects and share best practice across the sector.</a:t>
            </a:r>
          </a:p>
          <a:p>
            <a:pPr>
              <a:lnSpc>
                <a:spcPct val="150000"/>
              </a:lnSpc>
              <a:spcBef>
                <a:spcPts val="4700"/>
              </a:spcBef>
            </a:pPr>
            <a:endPar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E8BF4DBA-80C3-0C3B-87D2-CBCD506406DC}"/>
              </a:ext>
            </a:extLst>
          </p:cNvPr>
          <p:cNvSpPr txBox="1"/>
          <p:nvPr/>
        </p:nvSpPr>
        <p:spPr>
          <a:xfrm>
            <a:off x="792000" y="6183518"/>
            <a:ext cx="11736884" cy="70275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Accessibility schemes suffer from poor transparency because business cases have historically not been published, limiting learning and best practice. Although major projects must now publish cases within four months of HM Treasury approval (as of June 2025), this excludes smaller schemes where accessibility improvements often sit. </a:t>
            </a:r>
          </a:p>
          <a:p>
            <a:pPr>
              <a:lnSpc>
                <a:spcPct val="150000"/>
              </a:lnSpc>
              <a:spcBef>
                <a:spcPts val="1200"/>
              </a:spcBef>
            </a:pPr>
            <a:endParaRPr lang="en-GB" sz="2800" dirty="0">
              <a:solidFill>
                <a:srgbClr val="000000"/>
              </a:solidFill>
              <a:latin typeface="Arial" panose="020B0604020202020204" pitchFamily="34" charset="0"/>
              <a:cs typeface="Arial" panose="020B0604020202020204" pitchFamily="34" charset="0"/>
            </a:endParaRPr>
          </a:p>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Limited evaluation frameworks and absence of robust accessibility metrics further hinder evidence-based decision-making. Greater transparency and integrated accessibility indicators are essential to improve appraisal quality and outcomes.</a:t>
            </a:r>
          </a:p>
        </p:txBody>
      </p:sp>
      <p:pic>
        <p:nvPicPr>
          <p:cNvPr id="6" name="Picture 5" descr="a bus parked in a bus station">
            <a:extLst>
              <a:ext uri="{FF2B5EF4-FFF2-40B4-BE49-F238E27FC236}">
                <a16:creationId xmlns:a16="http://schemas.microsoft.com/office/drawing/2014/main" id="{553636F8-3680-2337-E171-2D8DCF2BFC5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14886" y="5680"/>
            <a:ext cx="10869114" cy="13710320"/>
          </a:xfrm>
          <a:prstGeom prst="rect">
            <a:avLst/>
          </a:prstGeom>
        </p:spPr>
      </p:pic>
      <p:pic>
        <p:nvPicPr>
          <p:cNvPr id="273" name="ncat-logo.png">
            <a:extLst>
              <a:ext uri="{FF2B5EF4-FFF2-40B4-BE49-F238E27FC236}">
                <a16:creationId xmlns:a16="http://schemas.microsoft.com/office/drawing/2014/main" id="{FDF715D7-17C3-70E6-59DE-824B8146B0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410955230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E5208-6EF5-14EF-9408-3973560EB882}"/>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F1C263CC-2716-EF07-1B40-368BFE82EB46}"/>
              </a:ext>
            </a:extLst>
          </p:cNvPr>
          <p:cNvSpPr txBox="1">
            <a:spLocks noGrp="1"/>
          </p:cNvSpPr>
          <p:nvPr>
            <p:ph type="title" idx="4294967295"/>
          </p:nvPr>
        </p:nvSpPr>
        <p:spPr>
          <a:xfrm>
            <a:off x="792000" y="864000"/>
            <a:ext cx="11420302" cy="2496763"/>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desktop review?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8)</a:t>
            </a:r>
          </a:p>
        </p:txBody>
      </p:sp>
      <p:sp>
        <p:nvSpPr>
          <p:cNvPr id="3" name="ncat presentation template guidance P1">
            <a:extLst>
              <a:ext uri="{FF2B5EF4-FFF2-40B4-BE49-F238E27FC236}">
                <a16:creationId xmlns:a16="http://schemas.microsoft.com/office/drawing/2014/main" id="{AE16EE84-F321-0367-1C07-7D43795D379C}"/>
              </a:ext>
            </a:extLst>
          </p:cNvPr>
          <p:cNvSpPr txBox="1">
            <a:spLocks/>
          </p:cNvSpPr>
          <p:nvPr/>
        </p:nvSpPr>
        <p:spPr>
          <a:xfrm>
            <a:off x="771696" y="3540289"/>
            <a:ext cx="11757187" cy="2643229"/>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8: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Forthcoming Green Book updates could improve the appraisal of accessibility schemes if reforms are implemented effectively and consistently.</a:t>
            </a:r>
          </a:p>
          <a:p>
            <a:pPr>
              <a:lnSpc>
                <a:spcPct val="150000"/>
              </a:lnSpc>
              <a:spcBef>
                <a:spcPts val="4700"/>
              </a:spcBef>
            </a:pPr>
            <a:endPar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7ADECA8-18AD-1F79-0642-F1CFE3CA74FD}"/>
              </a:ext>
            </a:extLst>
          </p:cNvPr>
          <p:cNvSpPr txBox="1"/>
          <p:nvPr/>
        </p:nvSpPr>
        <p:spPr>
          <a:xfrm>
            <a:off x="792000" y="6363045"/>
            <a:ext cx="11736884" cy="60734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The forthcoming Green Book update (due 2026) could improve accessibility investment by simplifying guidance, promoting place-based business cases, and better assessing long-term transformational benefits. Proposed changes include clearer treatment of non-monetised social benefits, reducing reliance on BCR thresholds, and improving transparency through published business cases. Enhanced training and early-stage support via the National Wealth Fund aim to build capability for stronger local business cases. If fully implemented, these reforms could help accessibility schemes overcome some of the current barriers.</a:t>
            </a:r>
          </a:p>
        </p:txBody>
      </p:sp>
      <p:pic>
        <p:nvPicPr>
          <p:cNvPr id="4" name="Picture 3" descr="a tram travelling through city centre street">
            <a:extLst>
              <a:ext uri="{FF2B5EF4-FFF2-40B4-BE49-F238E27FC236}">
                <a16:creationId xmlns:a16="http://schemas.microsoft.com/office/drawing/2014/main" id="{2B40C82E-0EA6-8BE6-628B-759472304CC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14886" y="0"/>
            <a:ext cx="10869114" cy="13716000"/>
          </a:xfrm>
          <a:prstGeom prst="rect">
            <a:avLst/>
          </a:prstGeom>
        </p:spPr>
      </p:pic>
      <p:pic>
        <p:nvPicPr>
          <p:cNvPr id="7" name="Picture 6">
            <a:extLst>
              <a:ext uri="{FF2B5EF4-FFF2-40B4-BE49-F238E27FC236}">
                <a16:creationId xmlns:a16="http://schemas.microsoft.com/office/drawing/2014/main" id="{61588A68-5FEC-BFE2-A0EB-6716AD38887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12269" y="12284765"/>
            <a:ext cx="2816736" cy="801205"/>
          </a:xfrm>
          <a:prstGeom prst="rect">
            <a:avLst/>
          </a:prstGeom>
        </p:spPr>
      </p:pic>
    </p:spTree>
    <p:extLst>
      <p:ext uri="{BB962C8B-B14F-4D97-AF65-F5344CB8AC3E}">
        <p14:creationId xmlns:p14="http://schemas.microsoft.com/office/powerpoint/2010/main" val="240901217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DF769-D8B0-A9D3-00E1-7FD43DAEB2A6}"/>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E927BD1A-A921-BE41-0FCB-FDFD98C638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5" name="What is ncat?">
            <a:extLst>
              <a:ext uri="{FF2B5EF4-FFF2-40B4-BE49-F238E27FC236}">
                <a16:creationId xmlns:a16="http://schemas.microsoft.com/office/drawing/2014/main" id="{4574E43A-4081-65D7-526A-48C71761A095}"/>
              </a:ext>
            </a:extLst>
          </p:cNvPr>
          <p:cNvSpPr txBox="1">
            <a:spLocks noGrp="1"/>
          </p:cNvSpPr>
          <p:nvPr>
            <p:ph type="title" idx="4294967295"/>
          </p:nvPr>
        </p:nvSpPr>
        <p:spPr>
          <a:xfrm>
            <a:off x="792000" y="864000"/>
            <a:ext cx="14302840" cy="2614329"/>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stakeholder engagement?</a:t>
            </a:r>
          </a:p>
        </p:txBody>
      </p:sp>
      <p:sp>
        <p:nvSpPr>
          <p:cNvPr id="10" name="TextBox 9">
            <a:extLst>
              <a:ext uri="{FF2B5EF4-FFF2-40B4-BE49-F238E27FC236}">
                <a16:creationId xmlns:a16="http://schemas.microsoft.com/office/drawing/2014/main" id="{F0B96AD1-0866-9DD0-22E2-2CBEEBF4898C}"/>
              </a:ext>
            </a:extLst>
          </p:cNvPr>
          <p:cNvSpPr txBox="1"/>
          <p:nvPr/>
        </p:nvSpPr>
        <p:spPr>
          <a:xfrm>
            <a:off x="771697" y="6075986"/>
            <a:ext cx="11081636" cy="72122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0"/>
              </a:spcBef>
            </a:pPr>
            <a:r>
              <a:rPr lang="en-GB" sz="3200" b="1" dirty="0">
                <a:solidFill>
                  <a:srgbClr val="000000"/>
                </a:solidFill>
                <a:latin typeface="Arial" panose="020B0604020202020204" pitchFamily="34" charset="0"/>
                <a:cs typeface="Arial" panose="020B0604020202020204" pitchFamily="34" charset="0"/>
              </a:rPr>
              <a:t>Finding 1: </a:t>
            </a:r>
            <a:r>
              <a:rPr lang="en-GB" sz="3200" dirty="0">
                <a:solidFill>
                  <a:srgbClr val="000000"/>
                </a:solidFill>
                <a:latin typeface="Arial" panose="020B0604020202020204" pitchFamily="34" charset="0"/>
                <a:cs typeface="Arial" panose="020B0604020202020204" pitchFamily="34" charset="0"/>
              </a:rPr>
              <a:t>There isn’t enough expertise and dedicated resource in organisations to develop accessibility related business cases. </a:t>
            </a:r>
          </a:p>
          <a:p>
            <a:pPr>
              <a:lnSpc>
                <a:spcPct val="150000"/>
              </a:lnSpc>
              <a:spcBef>
                <a:spcPts val="1200"/>
              </a:spcBef>
            </a:pPr>
            <a:r>
              <a:rPr lang="en-GB" sz="3200" b="1" dirty="0">
                <a:solidFill>
                  <a:srgbClr val="000000"/>
                </a:solidFill>
                <a:latin typeface="Arial" panose="020B0604020202020204" pitchFamily="34" charset="0"/>
                <a:cs typeface="Arial" panose="020B0604020202020204" pitchFamily="34" charset="0"/>
              </a:rPr>
              <a:t>Finding 2: </a:t>
            </a:r>
            <a:r>
              <a:rPr lang="en-GB" sz="3200" dirty="0">
                <a:solidFill>
                  <a:srgbClr val="000000"/>
                </a:solidFill>
                <a:latin typeface="Arial" panose="020B0604020202020204" pitchFamily="34" charset="0"/>
                <a:cs typeface="Arial" panose="020B0604020202020204" pitchFamily="34" charset="0"/>
              </a:rPr>
              <a:t>Lack of leadership commitment and dedicated policies often hold back the prioritisation of accessibility related schemes. </a:t>
            </a:r>
          </a:p>
          <a:p>
            <a:pPr>
              <a:lnSpc>
                <a:spcPct val="150000"/>
              </a:lnSpc>
              <a:spcBef>
                <a:spcPts val="1200"/>
              </a:spcBef>
            </a:pPr>
            <a:r>
              <a:rPr lang="en-GB" sz="3200" b="1" dirty="0">
                <a:solidFill>
                  <a:srgbClr val="000000"/>
                </a:solidFill>
                <a:latin typeface="Arial" panose="020B0604020202020204" pitchFamily="34" charset="0"/>
                <a:cs typeface="Arial" panose="020B0604020202020204" pitchFamily="34" charset="0"/>
              </a:rPr>
              <a:t>Finding 3: </a:t>
            </a:r>
            <a:r>
              <a:rPr lang="en-GB" sz="3200" dirty="0">
                <a:solidFill>
                  <a:srgbClr val="000000"/>
                </a:solidFill>
                <a:latin typeface="Arial" panose="020B0604020202020204" pitchFamily="34" charset="0"/>
                <a:cs typeface="Arial" panose="020B0604020202020204" pitchFamily="34" charset="0"/>
              </a:rPr>
              <a:t>Limited and outdated evidence and data on the economic and social benefits of accessibility related improvements make it difficult to justify investment. </a:t>
            </a:r>
          </a:p>
        </p:txBody>
      </p:sp>
      <p:sp>
        <p:nvSpPr>
          <p:cNvPr id="3" name="ncat presentation template guidance P1">
            <a:extLst>
              <a:ext uri="{FF2B5EF4-FFF2-40B4-BE49-F238E27FC236}">
                <a16:creationId xmlns:a16="http://schemas.microsoft.com/office/drawing/2014/main" id="{2E3D1322-62AA-CD20-B0B4-D188A9B44F96}"/>
              </a:ext>
            </a:extLst>
          </p:cNvPr>
          <p:cNvSpPr txBox="1">
            <a:spLocks/>
          </p:cNvSpPr>
          <p:nvPr/>
        </p:nvSpPr>
        <p:spPr>
          <a:xfrm>
            <a:off x="771697" y="3461657"/>
            <a:ext cx="9273639" cy="2614329"/>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 main findings from the stakeholder engagement are summarised below, more detail is provided on following pages.</a:t>
            </a:r>
          </a:p>
        </p:txBody>
      </p:sp>
      <p:sp>
        <p:nvSpPr>
          <p:cNvPr id="11" name="We work directly with disabled people to undertake research and develop solutions…">
            <a:extLst>
              <a:ext uri="{FF2B5EF4-FFF2-40B4-BE49-F238E27FC236}">
                <a16:creationId xmlns:a16="http://schemas.microsoft.com/office/drawing/2014/main" id="{E84F22ED-CDB8-319F-8940-5DDF85E31065}"/>
              </a:ext>
            </a:extLst>
          </p:cNvPr>
          <p:cNvSpPr txBox="1">
            <a:spLocks/>
          </p:cNvSpPr>
          <p:nvPr/>
        </p:nvSpPr>
        <p:spPr>
          <a:xfrm>
            <a:off x="12530669" y="6075986"/>
            <a:ext cx="10829752" cy="6125844"/>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3200" b="1" dirty="0">
                <a:solidFill>
                  <a:srgbClr val="000000"/>
                </a:solidFill>
                <a:latin typeface="Arial" panose="020B0604020202020204" pitchFamily="34" charset="0"/>
                <a:cs typeface="Arial" panose="020B0604020202020204" pitchFamily="34" charset="0"/>
              </a:rPr>
              <a:t>Finding 4: </a:t>
            </a:r>
            <a:r>
              <a:rPr lang="en-GB" sz="3200" dirty="0">
                <a:solidFill>
                  <a:srgbClr val="000000"/>
                </a:solidFill>
                <a:latin typeface="Arial" panose="020B0604020202020204" pitchFamily="34" charset="0"/>
                <a:cs typeface="Arial" panose="020B0604020202020204" pitchFamily="34" charset="0"/>
              </a:rPr>
              <a:t>There is an overemphasis on BCR and VfM in funding decisions and under-reliance on wider social value. </a:t>
            </a:r>
          </a:p>
          <a:p>
            <a:pPr>
              <a:lnSpc>
                <a:spcPct val="150000"/>
              </a:lnSpc>
              <a:spcBef>
                <a:spcPts val="0"/>
              </a:spcBef>
            </a:pPr>
            <a:r>
              <a:rPr lang="en-GB" sz="3200" b="1" dirty="0">
                <a:solidFill>
                  <a:srgbClr val="000000"/>
                </a:solidFill>
                <a:latin typeface="Arial" panose="020B0604020202020204" pitchFamily="34" charset="0"/>
                <a:cs typeface="Arial" panose="020B0604020202020204" pitchFamily="34" charset="0"/>
              </a:rPr>
              <a:t>Finding 5: </a:t>
            </a:r>
            <a:r>
              <a:rPr lang="en-GB" sz="3200" dirty="0">
                <a:solidFill>
                  <a:srgbClr val="000000"/>
                </a:solidFill>
                <a:latin typeface="Arial" panose="020B0604020202020204" pitchFamily="34" charset="0"/>
                <a:cs typeface="Arial" panose="020B0604020202020204" pitchFamily="34" charset="0"/>
              </a:rPr>
              <a:t>The funding process for accessibility schemes is slow, uncertain, and expensive, discouraging organisations from starting business case development. </a:t>
            </a:r>
          </a:p>
          <a:p>
            <a:pPr>
              <a:lnSpc>
                <a:spcPct val="150000"/>
              </a:lnSpc>
              <a:spcBef>
                <a:spcPts val="1200"/>
              </a:spcBef>
            </a:pPr>
            <a:r>
              <a:rPr lang="en-GB" sz="3200" b="1" dirty="0">
                <a:solidFill>
                  <a:srgbClr val="000000"/>
                </a:solidFill>
                <a:latin typeface="Arial" panose="020B0604020202020204" pitchFamily="34" charset="0"/>
                <a:cs typeface="Arial" panose="020B0604020202020204" pitchFamily="34" charset="0"/>
              </a:rPr>
              <a:t>Finding 6: </a:t>
            </a:r>
            <a:r>
              <a:rPr lang="en-GB" sz="3200" dirty="0">
                <a:solidFill>
                  <a:srgbClr val="000000"/>
                </a:solidFill>
                <a:latin typeface="Arial" panose="020B0604020202020204" pitchFamily="34" charset="0"/>
                <a:cs typeface="Arial" panose="020B0604020202020204" pitchFamily="34" charset="0"/>
              </a:rPr>
              <a:t>Inconsistency in the timing and depth of engagement with disabled people leads to variability in how lived experience is incorporated into business cases. </a:t>
            </a:r>
          </a:p>
        </p:txBody>
      </p:sp>
    </p:spTree>
    <p:extLst>
      <p:ext uri="{BB962C8B-B14F-4D97-AF65-F5344CB8AC3E}">
        <p14:creationId xmlns:p14="http://schemas.microsoft.com/office/powerpoint/2010/main" val="19548577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F3970-69FC-3F79-750B-FC0B2315DE58}"/>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54E1F300-BF17-E637-44C0-D1C6293BEE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5" name="What is ncat?">
            <a:extLst>
              <a:ext uri="{FF2B5EF4-FFF2-40B4-BE49-F238E27FC236}">
                <a16:creationId xmlns:a16="http://schemas.microsoft.com/office/drawing/2014/main" id="{7C6AB8FB-CE41-CD27-F847-329A8C3D808C}"/>
              </a:ext>
            </a:extLst>
          </p:cNvPr>
          <p:cNvSpPr txBox="1">
            <a:spLocks noGrp="1"/>
          </p:cNvSpPr>
          <p:nvPr>
            <p:ph type="title" idx="4294967295"/>
          </p:nvPr>
        </p:nvSpPr>
        <p:spPr>
          <a:xfrm>
            <a:off x="792000" y="864000"/>
            <a:ext cx="11255202" cy="3259977"/>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stakeholder engagement?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1)</a:t>
            </a:r>
          </a:p>
        </p:txBody>
      </p:sp>
      <p:sp>
        <p:nvSpPr>
          <p:cNvPr id="10" name="TextBox 9">
            <a:extLst>
              <a:ext uri="{FF2B5EF4-FFF2-40B4-BE49-F238E27FC236}">
                <a16:creationId xmlns:a16="http://schemas.microsoft.com/office/drawing/2014/main" id="{B303C41F-C4B2-A8A6-7E2B-07B5C22E4BB0}"/>
              </a:ext>
            </a:extLst>
          </p:cNvPr>
          <p:cNvSpPr txBox="1"/>
          <p:nvPr/>
        </p:nvSpPr>
        <p:spPr>
          <a:xfrm>
            <a:off x="771697" y="7005897"/>
            <a:ext cx="11420302" cy="60734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Organisations may lack the dedicated expertise, resource, and structured processes needed to develop strong accessibility focused business cases. Responsibilities are often fragmented across mode-specific teams, leading to inconsistent approaches and limited sharing of lessons learned. Training on accessibility appraisal is rare, and there is no standardised framework, leaving teams ill-equipped to embed accessibility from the outset. These gaps result in inconsistent stakeholder engagement and weak integration of lived experience into business cases. </a:t>
            </a:r>
          </a:p>
        </p:txBody>
      </p:sp>
      <p:sp>
        <p:nvSpPr>
          <p:cNvPr id="3" name="ncat presentation template guidance P1">
            <a:extLst>
              <a:ext uri="{FF2B5EF4-FFF2-40B4-BE49-F238E27FC236}">
                <a16:creationId xmlns:a16="http://schemas.microsoft.com/office/drawing/2014/main" id="{C495A165-C19B-BCD2-2EC6-B68ABBA8B593}"/>
              </a:ext>
            </a:extLst>
          </p:cNvPr>
          <p:cNvSpPr txBox="1">
            <a:spLocks/>
          </p:cNvSpPr>
          <p:nvPr/>
        </p:nvSpPr>
        <p:spPr>
          <a:xfrm>
            <a:off x="771697" y="4560908"/>
            <a:ext cx="11420302" cy="2597389"/>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1: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There isn’t enough expertise and dedicated resource in organisations to develop accessibility related business cases.</a:t>
            </a:r>
          </a:p>
        </p:txBody>
      </p:sp>
      <p:pic>
        <p:nvPicPr>
          <p:cNvPr id="6" name="Picture 5" descr="Man in a wheelchair with his back to the camera, at an airport viewing a departure board">
            <a:extLst>
              <a:ext uri="{FF2B5EF4-FFF2-40B4-BE49-F238E27FC236}">
                <a16:creationId xmlns:a16="http://schemas.microsoft.com/office/drawing/2014/main" id="{FE0FEE07-AF3C-54EC-A1E5-DD8AC86029F5}"/>
              </a:ext>
            </a:extLst>
          </p:cNvPr>
          <p:cNvPicPr/>
          <p:nvPr/>
        </p:nvPicPr>
        <p:blipFill>
          <a:blip r:embed="rId4" cstate="screen">
            <a:extLst>
              <a:ext uri="{28A0092B-C50C-407E-A947-70E740481C1C}">
                <a14:useLocalDpi xmlns:a14="http://schemas.microsoft.com/office/drawing/2010/main"/>
              </a:ext>
            </a:extLst>
          </a:blip>
          <a:stretch>
            <a:fillRect/>
          </a:stretch>
        </p:blipFill>
        <p:spPr>
          <a:xfrm>
            <a:off x="13558057" y="8187"/>
            <a:ext cx="10825943" cy="13707813"/>
          </a:xfrm>
          <a:prstGeom prst="rect">
            <a:avLst/>
          </a:prstGeom>
        </p:spPr>
      </p:pic>
      <p:pic>
        <p:nvPicPr>
          <p:cNvPr id="2" name="Picture 1">
            <a:extLst>
              <a:ext uri="{FF2B5EF4-FFF2-40B4-BE49-F238E27FC236}">
                <a16:creationId xmlns:a16="http://schemas.microsoft.com/office/drawing/2014/main" id="{8B322D7E-5424-637D-A36D-DB98A9CE679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912269" y="12284765"/>
            <a:ext cx="2816736" cy="801205"/>
          </a:xfrm>
          <a:prstGeom prst="rect">
            <a:avLst/>
          </a:prstGeom>
        </p:spPr>
      </p:pic>
    </p:spTree>
    <p:extLst>
      <p:ext uri="{BB962C8B-B14F-4D97-AF65-F5344CB8AC3E}">
        <p14:creationId xmlns:p14="http://schemas.microsoft.com/office/powerpoint/2010/main" val="278964503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902CB-3EEC-34DB-A17A-83AA2FCF6372}"/>
            </a:ext>
          </a:extLst>
        </p:cNvPr>
        <p:cNvGrpSpPr/>
        <p:nvPr/>
      </p:nvGrpSpPr>
      <p:grpSpPr>
        <a:xfrm>
          <a:off x="0" y="0"/>
          <a:ext cx="0" cy="0"/>
          <a:chOff x="0" y="0"/>
          <a:chExt cx="0" cy="0"/>
        </a:xfrm>
      </p:grpSpPr>
      <p:sp>
        <p:nvSpPr>
          <p:cNvPr id="314" name="Rectangle">
            <a:extLst>
              <a:ext uri="{FF2B5EF4-FFF2-40B4-BE49-F238E27FC236}">
                <a16:creationId xmlns:a16="http://schemas.microsoft.com/office/drawing/2014/main" id="{A421E4C7-1426-3203-425C-6282DB99148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467" y="-8467"/>
            <a:ext cx="20220120" cy="13716001"/>
          </a:xfrm>
          <a:prstGeom prst="rect">
            <a:avLst/>
          </a:prstGeom>
          <a:solidFill>
            <a:srgbClr val="3C53D3"/>
          </a:solidFill>
          <a:ln w="12700">
            <a:miter lim="400000"/>
          </a:ln>
        </p:spPr>
        <p:txBody>
          <a:bodyPr lIns="50800" tIns="50800" rIns="50800" bIns="50800" anchor="ctr"/>
          <a:lstStyle/>
          <a:p>
            <a:pPr algn="ctr" defTabSz="825500">
              <a:spcBef>
                <a:spcPts val="0"/>
              </a:spcBef>
              <a:defRPr sz="3200">
                <a:solidFill>
                  <a:srgbClr val="FFFFFF"/>
                </a:solidFill>
              </a:defRPr>
            </a:pPr>
            <a:endParaRPr dirty="0">
              <a:latin typeface="Arial" panose="020B0604020202020204" pitchFamily="34" charset="0"/>
              <a:cs typeface="Arial" panose="020B0604020202020204" pitchFamily="34" charset="0"/>
            </a:endParaRPr>
          </a:p>
        </p:txBody>
      </p:sp>
      <p:pic>
        <p:nvPicPr>
          <p:cNvPr id="2" name="Wheel-Salmon.png">
            <a:extLst>
              <a:ext uri="{FF2B5EF4-FFF2-40B4-BE49-F238E27FC236}">
                <a16:creationId xmlns:a16="http://schemas.microsoft.com/office/drawing/2014/main" id="{1D9DFCE6-B5F7-E913-03C4-75FC26EB44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pic>
        <p:nvPicPr>
          <p:cNvPr id="315" name="ncat-logo.png">
            <a:extLst>
              <a:ext uri="{FF2B5EF4-FFF2-40B4-BE49-F238E27FC236}">
                <a16:creationId xmlns:a16="http://schemas.microsoft.com/office/drawing/2014/main" id="{982EA2B9-7ACD-96D8-B372-317EEFFD76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3" name="Quote on slide">
            <a:extLst>
              <a:ext uri="{FF2B5EF4-FFF2-40B4-BE49-F238E27FC236}">
                <a16:creationId xmlns:a16="http://schemas.microsoft.com/office/drawing/2014/main" id="{8AF0FEB0-ECDC-6471-3DA7-25C4AF2F75F4}"/>
              </a:ext>
            </a:extLst>
          </p:cNvPr>
          <p:cNvSpPr>
            <a:spLocks noGrp="1" noRot="1" noMove="1" noResize="1" noEditPoints="1" noAdjustHandles="1" noChangeArrowheads="1" noChangeShapeType="1"/>
          </p:cNvSpPr>
          <p:nvPr>
            <p:ph type="title"/>
          </p:nvPr>
        </p:nvSpPr>
        <p:spPr>
          <a:xfrm>
            <a:off x="1206500" y="-4648200"/>
            <a:ext cx="21971004" cy="4648200"/>
          </a:xfrm>
        </p:spPr>
        <p:txBody>
          <a:bodyPr lIns="50800" tIns="50800" rIns="50800" bIns="50800" anchor="b">
            <a:normAutofit/>
          </a:bodyPr>
          <a:lstStyle/>
          <a:p>
            <a:r>
              <a:rPr lang="en-US" dirty="0"/>
              <a:t>Quote from research participant</a:t>
            </a:r>
          </a:p>
        </p:txBody>
      </p:sp>
      <p:sp>
        <p:nvSpPr>
          <p:cNvPr id="317" name="“I don't think they [LA] think enough about the positioning of it at times, there's that. The street signs themselves are a damn nuisance.”…">
            <a:extLst>
              <a:ext uri="{FF2B5EF4-FFF2-40B4-BE49-F238E27FC236}">
                <a16:creationId xmlns:a16="http://schemas.microsoft.com/office/drawing/2014/main" id="{67C23039-4DD5-52B7-F96D-D5879243D9FE}"/>
              </a:ext>
            </a:extLst>
          </p:cNvPr>
          <p:cNvSpPr txBox="1">
            <a:spLocks/>
          </p:cNvSpPr>
          <p:nvPr/>
        </p:nvSpPr>
        <p:spPr>
          <a:xfrm>
            <a:off x="1121538" y="3842872"/>
            <a:ext cx="17702039" cy="63689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defTabSz="457200">
              <a:lnSpc>
                <a:spcPct val="90000"/>
              </a:lnSpc>
              <a:spcBef>
                <a:spcPts val="4800"/>
              </a:spcBef>
              <a:buClr>
                <a:srgbClr val="010202"/>
              </a:buClr>
              <a:defRPr sz="8700">
                <a:solidFill>
                  <a:srgbClr val="F6F5EF"/>
                </a:solidFill>
                <a:latin typeface="+mj-lt"/>
                <a:ea typeface="+mj-ea"/>
                <a:cs typeface="+mj-cs"/>
                <a:sym typeface="Lexend Bold"/>
              </a:defRPr>
            </a:pPr>
            <a:r>
              <a:rPr b="1" dirty="0">
                <a:latin typeface="Arial" panose="020B0604020202020204" pitchFamily="34" charset="0"/>
                <a:cs typeface="Arial" panose="020B0604020202020204" pitchFamily="34" charset="0"/>
              </a:rPr>
              <a:t>“</a:t>
            </a:r>
            <a:r>
              <a:rPr lang="en-GB" b="1" dirty="0">
                <a:latin typeface="Arial" panose="020B0604020202020204" pitchFamily="34" charset="0"/>
                <a:cs typeface="Arial" panose="020B0604020202020204" pitchFamily="34" charset="0"/>
              </a:rPr>
              <a:t>In terms of training for appraisal of accessibility, I don't think I've ever had any [...] I'm not aware of any specific learning.”</a:t>
            </a:r>
            <a:endParaRPr b="1" dirty="0">
              <a:latin typeface="Arial" panose="020B0604020202020204" pitchFamily="34" charset="0"/>
              <a:cs typeface="Arial" panose="020B0604020202020204" pitchFamily="34" charset="0"/>
            </a:endParaRPr>
          </a:p>
          <a:p>
            <a:pPr algn="ctr" defTabSz="457200">
              <a:lnSpc>
                <a:spcPct val="90000"/>
              </a:lnSpc>
              <a:spcBef>
                <a:spcPts val="4800"/>
              </a:spcBef>
              <a:buClr>
                <a:srgbClr val="010202"/>
              </a:buClr>
              <a:defRPr sz="6000">
                <a:solidFill>
                  <a:srgbClr val="F6F5EF"/>
                </a:solidFill>
                <a:latin typeface="+mj-lt"/>
                <a:ea typeface="+mj-ea"/>
                <a:cs typeface="+mj-cs"/>
                <a:sym typeface="Lexend Bold"/>
              </a:defRPr>
            </a:pPr>
            <a:r>
              <a:rPr lang="en-GB" dirty="0">
                <a:latin typeface="Arial" panose="020B0604020202020204" pitchFamily="34" charset="0"/>
                <a:cs typeface="Arial" panose="020B0604020202020204" pitchFamily="34" charset="0"/>
              </a:rPr>
              <a:t>Research participant</a:t>
            </a:r>
            <a:endParaRP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82471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03EFB-7D33-5DC1-CD8E-A13B4ACD2521}"/>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1EC0A223-2E50-A637-6E94-14F4A7E9C555}"/>
              </a:ext>
            </a:extLst>
          </p:cNvPr>
          <p:cNvSpPr txBox="1">
            <a:spLocks noGrp="1"/>
          </p:cNvSpPr>
          <p:nvPr>
            <p:ph type="title" idx="4294967295"/>
          </p:nvPr>
        </p:nvSpPr>
        <p:spPr>
          <a:xfrm>
            <a:off x="792000" y="864000"/>
            <a:ext cx="11255202" cy="3259977"/>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stakeholder engagement?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2)</a:t>
            </a:r>
          </a:p>
        </p:txBody>
      </p:sp>
      <p:sp>
        <p:nvSpPr>
          <p:cNvPr id="3" name="ncat presentation template guidance P1">
            <a:extLst>
              <a:ext uri="{FF2B5EF4-FFF2-40B4-BE49-F238E27FC236}">
                <a16:creationId xmlns:a16="http://schemas.microsoft.com/office/drawing/2014/main" id="{0A2AAF47-BC9E-96B9-4812-DEC1CD29DB6B}"/>
              </a:ext>
            </a:extLst>
          </p:cNvPr>
          <p:cNvSpPr txBox="1">
            <a:spLocks/>
          </p:cNvSpPr>
          <p:nvPr/>
        </p:nvSpPr>
        <p:spPr>
          <a:xfrm>
            <a:off x="771697" y="4560908"/>
            <a:ext cx="11420302" cy="2597389"/>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2: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Lack of leadership commitment and dedicated policies often hold back the prioritisation of accessibility related schemes. </a:t>
            </a:r>
          </a:p>
        </p:txBody>
      </p:sp>
      <p:sp>
        <p:nvSpPr>
          <p:cNvPr id="10" name="TextBox 9">
            <a:extLst>
              <a:ext uri="{FF2B5EF4-FFF2-40B4-BE49-F238E27FC236}">
                <a16:creationId xmlns:a16="http://schemas.microsoft.com/office/drawing/2014/main" id="{2C920713-4655-1F6E-3AD8-4D800449121F}"/>
              </a:ext>
            </a:extLst>
          </p:cNvPr>
          <p:cNvSpPr txBox="1"/>
          <p:nvPr/>
        </p:nvSpPr>
        <p:spPr>
          <a:xfrm>
            <a:off x="792000" y="7191041"/>
            <a:ext cx="12298358" cy="60734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Accessibility is rarely prioritised without strong leadership and clear organisational policies. Budget pressures can lead to accessible features being cut from transport projects, and competing priorities dilute business case clarity. Some organisations adopt a “minimum viable product” mindset around accessibility, which means it is introduced late in the business case process, limiting co-design opportunities. In many cases, issues are only addressed reactively after complaints, which is typically more expensive than embedding accessibility from the outset, reflecting a lack of high-level oversight across all projects.</a:t>
            </a:r>
          </a:p>
        </p:txBody>
      </p:sp>
      <p:pic>
        <p:nvPicPr>
          <p:cNvPr id="4" name="Picture 3" descr="A woman on a train looking out of a window">
            <a:extLst>
              <a:ext uri="{FF2B5EF4-FFF2-40B4-BE49-F238E27FC236}">
                <a16:creationId xmlns:a16="http://schemas.microsoft.com/office/drawing/2014/main" id="{17AF93A6-745F-1A29-0C50-E3364CED576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58057" y="8187"/>
            <a:ext cx="10825943" cy="13724187"/>
          </a:xfrm>
          <a:prstGeom prst="rect">
            <a:avLst/>
          </a:prstGeom>
        </p:spPr>
      </p:pic>
      <p:pic>
        <p:nvPicPr>
          <p:cNvPr id="273" name="ncat-logo.png">
            <a:extLst>
              <a:ext uri="{FF2B5EF4-FFF2-40B4-BE49-F238E27FC236}">
                <a16:creationId xmlns:a16="http://schemas.microsoft.com/office/drawing/2014/main" id="{F57E957A-7D62-6945-B938-7B6853CE39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52959502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48E29-4AE3-0904-EF0F-362615FC4691}"/>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CDAF3E56-0184-2694-E677-FB3C83FECEAA}"/>
              </a:ext>
            </a:extLst>
          </p:cNvPr>
          <p:cNvSpPr txBox="1">
            <a:spLocks noGrp="1"/>
          </p:cNvSpPr>
          <p:nvPr>
            <p:ph type="title" idx="4294967295"/>
          </p:nvPr>
        </p:nvSpPr>
        <p:spPr>
          <a:xfrm>
            <a:off x="792000" y="864000"/>
            <a:ext cx="11255202" cy="3259977"/>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stakeholder engagement?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3)</a:t>
            </a:r>
          </a:p>
        </p:txBody>
      </p:sp>
      <p:sp>
        <p:nvSpPr>
          <p:cNvPr id="3" name="ncat presentation template guidance P1">
            <a:extLst>
              <a:ext uri="{FF2B5EF4-FFF2-40B4-BE49-F238E27FC236}">
                <a16:creationId xmlns:a16="http://schemas.microsoft.com/office/drawing/2014/main" id="{5BE198FE-D4EE-4F11-C174-D0322B562E57}"/>
              </a:ext>
            </a:extLst>
          </p:cNvPr>
          <p:cNvSpPr txBox="1">
            <a:spLocks/>
          </p:cNvSpPr>
          <p:nvPr/>
        </p:nvSpPr>
        <p:spPr>
          <a:xfrm>
            <a:off x="771696" y="4560908"/>
            <a:ext cx="12318661" cy="2597389"/>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3: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Limited and outdated evidence and data on the economic and social benefits of accessibility related improvements make it difficult to justify investment. </a:t>
            </a:r>
          </a:p>
        </p:txBody>
      </p:sp>
      <p:sp>
        <p:nvSpPr>
          <p:cNvPr id="10" name="TextBox 9">
            <a:extLst>
              <a:ext uri="{FF2B5EF4-FFF2-40B4-BE49-F238E27FC236}">
                <a16:creationId xmlns:a16="http://schemas.microsoft.com/office/drawing/2014/main" id="{EC6AC2D9-D526-4E8C-FF5A-99C21156A915}"/>
              </a:ext>
            </a:extLst>
          </p:cNvPr>
          <p:cNvSpPr txBox="1"/>
          <p:nvPr/>
        </p:nvSpPr>
        <p:spPr>
          <a:xfrm>
            <a:off x="792000" y="7158297"/>
            <a:ext cx="10825943" cy="54271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A major barrier to justifying investment in accessibility is the absence of robust, up-to-date data. Baseline information on accessibility infrastructure and disaggregated data for disabled populations is often missing or too small to be meaningful, making it hard to quantify benefits or track outcomes. Business cases rely heavily on qualitative evidence, which is seen as less robust, and monitoring of accessibility impacts is rare. Without accurate data and evaluation, benefits remain underrepresented.</a:t>
            </a:r>
          </a:p>
        </p:txBody>
      </p:sp>
      <p:pic>
        <p:nvPicPr>
          <p:cNvPr id="4" name="Picture 3" descr="A man sitting in a bus looking out a window&#10;&#10;">
            <a:extLst>
              <a:ext uri="{FF2B5EF4-FFF2-40B4-BE49-F238E27FC236}">
                <a16:creationId xmlns:a16="http://schemas.microsoft.com/office/drawing/2014/main" id="{4E1B20A7-F53E-EAC7-C4AE-587DC24FE7A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58057" y="-26248"/>
            <a:ext cx="10825943" cy="13734061"/>
          </a:xfrm>
          <a:prstGeom prst="rect">
            <a:avLst/>
          </a:prstGeom>
        </p:spPr>
      </p:pic>
      <p:pic>
        <p:nvPicPr>
          <p:cNvPr id="8" name="Picture 7">
            <a:extLst>
              <a:ext uri="{FF2B5EF4-FFF2-40B4-BE49-F238E27FC236}">
                <a16:creationId xmlns:a16="http://schemas.microsoft.com/office/drawing/2014/main" id="{3E6202B3-2143-0022-D9B2-B46694D24AB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82937" y="791568"/>
            <a:ext cx="2816736" cy="801205"/>
          </a:xfrm>
          <a:prstGeom prst="rect">
            <a:avLst/>
          </a:prstGeom>
        </p:spPr>
      </p:pic>
    </p:spTree>
    <p:extLst>
      <p:ext uri="{BB962C8B-B14F-4D97-AF65-F5344CB8AC3E}">
        <p14:creationId xmlns:p14="http://schemas.microsoft.com/office/powerpoint/2010/main" val="209935889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89480-C4FC-C28B-E9CA-DA68AEA0409D}"/>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DE0D7C15-3218-3AF1-3F4D-25996D4C604C}"/>
              </a:ext>
            </a:extLst>
          </p:cNvPr>
          <p:cNvSpPr txBox="1">
            <a:spLocks noGrp="1"/>
          </p:cNvSpPr>
          <p:nvPr>
            <p:ph type="title" idx="4294967295"/>
          </p:nvPr>
        </p:nvSpPr>
        <p:spPr>
          <a:xfrm>
            <a:off x="792000" y="864000"/>
            <a:ext cx="11255202" cy="3259977"/>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stakeholder engagement?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4)</a:t>
            </a:r>
          </a:p>
        </p:txBody>
      </p:sp>
      <p:sp>
        <p:nvSpPr>
          <p:cNvPr id="3" name="ncat presentation template guidance P1">
            <a:extLst>
              <a:ext uri="{FF2B5EF4-FFF2-40B4-BE49-F238E27FC236}">
                <a16:creationId xmlns:a16="http://schemas.microsoft.com/office/drawing/2014/main" id="{6CF4B944-360C-D729-D286-2802BA772F50}"/>
              </a:ext>
            </a:extLst>
          </p:cNvPr>
          <p:cNvSpPr txBox="1">
            <a:spLocks/>
          </p:cNvSpPr>
          <p:nvPr/>
        </p:nvSpPr>
        <p:spPr>
          <a:xfrm>
            <a:off x="771696" y="4560908"/>
            <a:ext cx="10825943" cy="2597389"/>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4: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There is an overemphasis on BCR and </a:t>
            </a:r>
            <a:r>
              <a:rPr lang="en-GB" sz="3600" b="1" kern="0" dirty="0" err="1">
                <a:solidFill>
                  <a:srgbClr val="E35933"/>
                </a:solidFill>
                <a:effectLst/>
                <a:latin typeface="Arial" panose="020B0604020202020204" pitchFamily="34" charset="0"/>
                <a:ea typeface="Calibri" panose="020F0502020204030204" pitchFamily="34" charset="0"/>
                <a:cs typeface="Arial" panose="020B0604020202020204" pitchFamily="34" charset="0"/>
              </a:rPr>
              <a:t>VfM</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 in funding decisions and under-reliance on wider social value. </a:t>
            </a:r>
          </a:p>
        </p:txBody>
      </p:sp>
      <p:sp>
        <p:nvSpPr>
          <p:cNvPr id="2" name="TextBox 1">
            <a:extLst>
              <a:ext uri="{FF2B5EF4-FFF2-40B4-BE49-F238E27FC236}">
                <a16:creationId xmlns:a16="http://schemas.microsoft.com/office/drawing/2014/main" id="{7525C077-BD40-9556-6601-4BDC105657F0}"/>
              </a:ext>
            </a:extLst>
          </p:cNvPr>
          <p:cNvSpPr txBox="1"/>
          <p:nvPr/>
        </p:nvSpPr>
        <p:spPr>
          <a:xfrm>
            <a:off x="771696" y="7270985"/>
            <a:ext cx="12336797" cy="55810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Funding decisions often rely on BCR and VfM metrics, which disadvantage accessibility schemes that deliver social rather than monetised benefits. Existing appraisal tools lack clear guidance for valuing non-financial outcomes. In the absence of clear guidance, some stakeholders have developed their own bespoke methods to capture these benefits, highlighting the need for a consistent, sector-wide framework. </a:t>
            </a:r>
          </a:p>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Stakeholders called for robust, sector-wide frameworks to better reflect the full value of accessible transport.</a:t>
            </a:r>
          </a:p>
        </p:txBody>
      </p:sp>
      <p:pic>
        <p:nvPicPr>
          <p:cNvPr id="7" name="Picture 6" descr="two women sitting at a table laughing&#10;">
            <a:extLst>
              <a:ext uri="{FF2B5EF4-FFF2-40B4-BE49-F238E27FC236}">
                <a16:creationId xmlns:a16="http://schemas.microsoft.com/office/drawing/2014/main" id="{A070FC9F-20DB-0E37-6D2C-30AA8FF76C22}"/>
              </a:ext>
            </a:extLst>
          </p:cNvPr>
          <p:cNvPicPr>
            <a:picLocks noChangeAspect="1"/>
          </p:cNvPicPr>
          <p:nvPr/>
        </p:nvPicPr>
        <p:blipFill>
          <a:blip r:embed="rId3" cstate="screen">
            <a:extLst>
              <a:ext uri="{28A0092B-C50C-407E-A947-70E740481C1C}">
                <a14:useLocalDpi xmlns:a14="http://schemas.microsoft.com/office/drawing/2010/main"/>
              </a:ext>
            </a:extLst>
          </a:blip>
          <a:srcRect b="-60"/>
          <a:stretch>
            <a:fillRect/>
          </a:stretch>
        </p:blipFill>
        <p:spPr>
          <a:xfrm>
            <a:off x="13558057" y="8187"/>
            <a:ext cx="10825943" cy="13707813"/>
          </a:xfrm>
          <a:prstGeom prst="rect">
            <a:avLst/>
          </a:prstGeom>
        </p:spPr>
      </p:pic>
      <p:pic>
        <p:nvPicPr>
          <p:cNvPr id="8" name="Picture 7">
            <a:extLst>
              <a:ext uri="{FF2B5EF4-FFF2-40B4-BE49-F238E27FC236}">
                <a16:creationId xmlns:a16="http://schemas.microsoft.com/office/drawing/2014/main" id="{3A560BF7-7C2D-C2FA-8AF2-D84828C31F3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12269" y="12284765"/>
            <a:ext cx="2816736" cy="801205"/>
          </a:xfrm>
          <a:prstGeom prst="rect">
            <a:avLst/>
          </a:prstGeom>
        </p:spPr>
      </p:pic>
    </p:spTree>
    <p:extLst>
      <p:ext uri="{BB962C8B-B14F-4D97-AF65-F5344CB8AC3E}">
        <p14:creationId xmlns:p14="http://schemas.microsoft.com/office/powerpoint/2010/main" val="419134806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DAD32-C258-0E48-20B7-B2B813670CC8}"/>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F6863CBC-1FD4-1FEB-8C1B-1181768F3E7A}"/>
              </a:ext>
            </a:extLst>
          </p:cNvPr>
          <p:cNvSpPr txBox="1">
            <a:spLocks noGrp="1"/>
          </p:cNvSpPr>
          <p:nvPr>
            <p:ph type="title" idx="4294967295"/>
          </p:nvPr>
        </p:nvSpPr>
        <p:spPr>
          <a:xfrm>
            <a:off x="792000" y="864000"/>
            <a:ext cx="11255202" cy="3259977"/>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stakeholder engagement?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5)</a:t>
            </a:r>
          </a:p>
        </p:txBody>
      </p:sp>
      <p:sp>
        <p:nvSpPr>
          <p:cNvPr id="3" name="ncat presentation template guidance P1">
            <a:extLst>
              <a:ext uri="{FF2B5EF4-FFF2-40B4-BE49-F238E27FC236}">
                <a16:creationId xmlns:a16="http://schemas.microsoft.com/office/drawing/2014/main" id="{D6A50F84-1363-598A-78AE-026F53A664D2}"/>
              </a:ext>
            </a:extLst>
          </p:cNvPr>
          <p:cNvSpPr txBox="1">
            <a:spLocks/>
          </p:cNvSpPr>
          <p:nvPr/>
        </p:nvSpPr>
        <p:spPr>
          <a:xfrm>
            <a:off x="771696" y="4560908"/>
            <a:ext cx="12336797" cy="2597389"/>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5: </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 funding process for accessibility schemes is slow, uncertain, and expensive, discouraging organisations from starting business case development. </a:t>
            </a:r>
          </a:p>
        </p:txBody>
      </p:sp>
      <p:sp>
        <p:nvSpPr>
          <p:cNvPr id="2" name="TextBox 1">
            <a:extLst>
              <a:ext uri="{FF2B5EF4-FFF2-40B4-BE49-F238E27FC236}">
                <a16:creationId xmlns:a16="http://schemas.microsoft.com/office/drawing/2014/main" id="{60F60F2D-22B1-9EEF-73B9-C6FAB189A128}"/>
              </a:ext>
            </a:extLst>
          </p:cNvPr>
          <p:cNvSpPr txBox="1"/>
          <p:nvPr/>
        </p:nvSpPr>
        <p:spPr>
          <a:xfrm>
            <a:off x="771697" y="7270985"/>
            <a:ext cx="12045946" cy="55810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Securing public sector funding for accessibility schemes is often slow, uncertain, and costly. The lack of early confidence in approval or availability of dedicated funding can discourage organisations from starting business cases, while strict criteria and high preparation costs can be disproportionate to the scale of interventions.</a:t>
            </a:r>
          </a:p>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Shifting political priorities and scrutiny over economic justification can further delay or stall projects, making accessibility proposals vulnerable to being deprioritised.</a:t>
            </a:r>
          </a:p>
        </p:txBody>
      </p:sp>
      <p:pic>
        <p:nvPicPr>
          <p:cNvPr id="7" name="Picture 6" descr="A woman waiting to cross the road with a cane&#10;&#10;">
            <a:extLst>
              <a:ext uri="{FF2B5EF4-FFF2-40B4-BE49-F238E27FC236}">
                <a16:creationId xmlns:a16="http://schemas.microsoft.com/office/drawing/2014/main" id="{A7E91A44-AF8D-2DEC-0F6D-5E13768BDCF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58056" y="0"/>
            <a:ext cx="10825943" cy="13707813"/>
          </a:xfrm>
          <a:prstGeom prst="rect">
            <a:avLst/>
          </a:prstGeom>
        </p:spPr>
      </p:pic>
      <p:pic>
        <p:nvPicPr>
          <p:cNvPr id="8" name="Picture 7">
            <a:extLst>
              <a:ext uri="{FF2B5EF4-FFF2-40B4-BE49-F238E27FC236}">
                <a16:creationId xmlns:a16="http://schemas.microsoft.com/office/drawing/2014/main" id="{A85543BE-1CD0-5BDC-8C8A-BA0945BB402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12269" y="12284765"/>
            <a:ext cx="2816736" cy="801205"/>
          </a:xfrm>
          <a:prstGeom prst="rect">
            <a:avLst/>
          </a:prstGeom>
        </p:spPr>
      </p:pic>
    </p:spTree>
    <p:extLst>
      <p:ext uri="{BB962C8B-B14F-4D97-AF65-F5344CB8AC3E}">
        <p14:creationId xmlns:p14="http://schemas.microsoft.com/office/powerpoint/2010/main" val="377219137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0428A-F660-E7FE-2A2C-AEDCEB6D2FA4}"/>
            </a:ext>
          </a:extLst>
        </p:cNvPr>
        <p:cNvGrpSpPr/>
        <p:nvPr/>
      </p:nvGrpSpPr>
      <p:grpSpPr>
        <a:xfrm>
          <a:off x="0" y="0"/>
          <a:ext cx="0" cy="0"/>
          <a:chOff x="0" y="0"/>
          <a:chExt cx="0" cy="0"/>
        </a:xfrm>
      </p:grpSpPr>
      <p:sp>
        <p:nvSpPr>
          <p:cNvPr id="314" name="Rectangle">
            <a:extLst>
              <a:ext uri="{FF2B5EF4-FFF2-40B4-BE49-F238E27FC236}">
                <a16:creationId xmlns:a16="http://schemas.microsoft.com/office/drawing/2014/main" id="{17F8127E-47EA-2523-C76C-22888C2232F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467" y="-8467"/>
            <a:ext cx="20220120" cy="13716001"/>
          </a:xfrm>
          <a:prstGeom prst="rect">
            <a:avLst/>
          </a:prstGeom>
          <a:solidFill>
            <a:srgbClr val="3C53D3"/>
          </a:solidFill>
          <a:ln w="12700">
            <a:miter lim="400000"/>
          </a:ln>
        </p:spPr>
        <p:txBody>
          <a:bodyPr lIns="50800" tIns="50800" rIns="50800" bIns="50800" anchor="ctr"/>
          <a:lstStyle/>
          <a:p>
            <a:pPr algn="ctr" defTabSz="825500">
              <a:spcBef>
                <a:spcPts val="0"/>
              </a:spcBef>
              <a:defRPr sz="3200">
                <a:solidFill>
                  <a:srgbClr val="FFFFFF"/>
                </a:solidFill>
              </a:defRPr>
            </a:pPr>
            <a:endParaRPr dirty="0">
              <a:latin typeface="Arial" panose="020B0604020202020204" pitchFamily="34" charset="0"/>
              <a:cs typeface="Arial" panose="020B0604020202020204" pitchFamily="34" charset="0"/>
            </a:endParaRPr>
          </a:p>
        </p:txBody>
      </p:sp>
      <p:pic>
        <p:nvPicPr>
          <p:cNvPr id="2" name="Wheel-Salmon.png">
            <a:extLst>
              <a:ext uri="{FF2B5EF4-FFF2-40B4-BE49-F238E27FC236}">
                <a16:creationId xmlns:a16="http://schemas.microsoft.com/office/drawing/2014/main" id="{B3E4E1FA-5AF9-2A8A-79B8-C50955AF4A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pic>
        <p:nvPicPr>
          <p:cNvPr id="315" name="ncat-logo.png">
            <a:extLst>
              <a:ext uri="{FF2B5EF4-FFF2-40B4-BE49-F238E27FC236}">
                <a16:creationId xmlns:a16="http://schemas.microsoft.com/office/drawing/2014/main" id="{0D35ED1F-2D29-6CBF-5E5A-9041A63402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3" name="Quote on slide">
            <a:extLst>
              <a:ext uri="{FF2B5EF4-FFF2-40B4-BE49-F238E27FC236}">
                <a16:creationId xmlns:a16="http://schemas.microsoft.com/office/drawing/2014/main" id="{DFE68145-F285-5E0D-0100-4585544A0DD2}"/>
              </a:ext>
            </a:extLst>
          </p:cNvPr>
          <p:cNvSpPr>
            <a:spLocks noGrp="1" noRot="1" noMove="1" noResize="1" noEditPoints="1" noAdjustHandles="1" noChangeArrowheads="1" noChangeShapeType="1"/>
          </p:cNvSpPr>
          <p:nvPr>
            <p:ph type="title"/>
          </p:nvPr>
        </p:nvSpPr>
        <p:spPr>
          <a:xfrm>
            <a:off x="1206500" y="-4648200"/>
            <a:ext cx="21971004" cy="4648200"/>
          </a:xfrm>
        </p:spPr>
        <p:txBody>
          <a:bodyPr lIns="50800" tIns="50800" rIns="50800" bIns="50800" anchor="b">
            <a:normAutofit/>
          </a:bodyPr>
          <a:lstStyle/>
          <a:p>
            <a:r>
              <a:rPr lang="en-US" dirty="0"/>
              <a:t>Quote from a research participant</a:t>
            </a:r>
          </a:p>
        </p:txBody>
      </p:sp>
      <p:sp>
        <p:nvSpPr>
          <p:cNvPr id="317" name="“I don't think they [LA] think enough about the positioning of it at times, there's that. The street signs themselves are a damn nuisance.”…">
            <a:extLst>
              <a:ext uri="{FF2B5EF4-FFF2-40B4-BE49-F238E27FC236}">
                <a16:creationId xmlns:a16="http://schemas.microsoft.com/office/drawing/2014/main" id="{251B0EF2-2FE0-45AF-0187-39B94BCAD4CB}"/>
              </a:ext>
            </a:extLst>
          </p:cNvPr>
          <p:cNvSpPr txBox="1">
            <a:spLocks noGrp="1" noRot="1" noMove="1" noResize="1" noEditPoints="1" noAdjustHandles="1" noChangeArrowheads="1" noChangeShapeType="1"/>
          </p:cNvSpPr>
          <p:nvPr/>
        </p:nvSpPr>
        <p:spPr>
          <a:xfrm>
            <a:off x="1121538" y="2637928"/>
            <a:ext cx="17960109" cy="8778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457200">
              <a:lnSpc>
                <a:spcPct val="90000"/>
              </a:lnSpc>
              <a:spcBef>
                <a:spcPts val="4800"/>
              </a:spcBef>
              <a:buClr>
                <a:srgbClr val="010202"/>
              </a:buClr>
              <a:defRPr sz="8700">
                <a:solidFill>
                  <a:srgbClr val="F6F5EF"/>
                </a:solidFill>
                <a:latin typeface="+mj-lt"/>
                <a:ea typeface="+mj-ea"/>
                <a:cs typeface="+mj-cs"/>
                <a:sym typeface="Lexend Bold"/>
              </a:defRPr>
            </a:pPr>
            <a:r>
              <a:rPr b="1" dirty="0">
                <a:latin typeface="Arial" panose="020B0604020202020204" pitchFamily="34" charset="0"/>
                <a:cs typeface="Arial" panose="020B0604020202020204" pitchFamily="34" charset="0"/>
              </a:rPr>
              <a:t>“</a:t>
            </a:r>
            <a:r>
              <a:rPr lang="en-GB" b="1" dirty="0">
                <a:latin typeface="Arial" panose="020B0604020202020204" pitchFamily="34" charset="0"/>
                <a:cs typeface="Arial" panose="020B0604020202020204" pitchFamily="34" charset="0"/>
              </a:rPr>
              <a:t>It's the first thing people look for in a business case, isn't it? The BCR. So even if it's something that we're not meant to be focusing on, if that's going to continue to be the trend.”</a:t>
            </a:r>
            <a:endParaRPr b="1" dirty="0">
              <a:latin typeface="Arial" panose="020B0604020202020204" pitchFamily="34" charset="0"/>
              <a:cs typeface="Arial" panose="020B0604020202020204" pitchFamily="34" charset="0"/>
            </a:endParaRPr>
          </a:p>
          <a:p>
            <a:pPr algn="ctr" defTabSz="457200">
              <a:lnSpc>
                <a:spcPct val="90000"/>
              </a:lnSpc>
              <a:spcBef>
                <a:spcPts val="4800"/>
              </a:spcBef>
              <a:buClr>
                <a:srgbClr val="010202"/>
              </a:buClr>
              <a:defRPr sz="6000">
                <a:solidFill>
                  <a:srgbClr val="F6F5EF"/>
                </a:solidFill>
                <a:latin typeface="+mj-lt"/>
                <a:ea typeface="+mj-ea"/>
                <a:cs typeface="+mj-cs"/>
                <a:sym typeface="Lexend Bold"/>
              </a:defRPr>
            </a:pPr>
            <a:r>
              <a:rPr lang="en-GB" sz="6000" dirty="0">
                <a:solidFill>
                  <a:srgbClr val="F6F5EF"/>
                </a:solidFill>
                <a:latin typeface="Arial" panose="020B0604020202020204" pitchFamily="34" charset="0"/>
                <a:cs typeface="Arial" panose="020B0604020202020204" pitchFamily="34" charset="0"/>
                <a:sym typeface="Lexend Bold"/>
              </a:rPr>
              <a:t>Research participant</a:t>
            </a:r>
          </a:p>
        </p:txBody>
      </p:sp>
    </p:spTree>
    <p:extLst>
      <p:ext uri="{BB962C8B-B14F-4D97-AF65-F5344CB8AC3E}">
        <p14:creationId xmlns:p14="http://schemas.microsoft.com/office/powerpoint/2010/main" val="104222552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EC02A-8DF1-09E6-03F6-6F9692BFEC25}"/>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048F6E8E-A3B8-44E9-98EE-2AFA2B0ABD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5" name="What is ncat?">
            <a:extLst>
              <a:ext uri="{FF2B5EF4-FFF2-40B4-BE49-F238E27FC236}">
                <a16:creationId xmlns:a16="http://schemas.microsoft.com/office/drawing/2014/main" id="{9CE2B893-49ED-BE83-A3B0-33393E4334EA}"/>
              </a:ext>
            </a:extLst>
          </p:cNvPr>
          <p:cNvSpPr txBox="1">
            <a:spLocks noGrp="1"/>
          </p:cNvSpPr>
          <p:nvPr>
            <p:ph type="title" idx="4294967295"/>
          </p:nvPr>
        </p:nvSpPr>
        <p:spPr>
          <a:xfrm>
            <a:off x="792000" y="864000"/>
            <a:ext cx="11420301" cy="348954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 from the stakeholder engagement?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6)</a:t>
            </a:r>
          </a:p>
        </p:txBody>
      </p:sp>
      <p:sp>
        <p:nvSpPr>
          <p:cNvPr id="10" name="TextBox 9">
            <a:extLst>
              <a:ext uri="{FF2B5EF4-FFF2-40B4-BE49-F238E27FC236}">
                <a16:creationId xmlns:a16="http://schemas.microsoft.com/office/drawing/2014/main" id="{C964BC9F-73EA-5BBC-65D5-2CC5BF20F033}"/>
              </a:ext>
            </a:extLst>
          </p:cNvPr>
          <p:cNvSpPr txBox="1"/>
          <p:nvPr/>
        </p:nvSpPr>
        <p:spPr>
          <a:xfrm>
            <a:off x="771696" y="7298509"/>
            <a:ext cx="11869883" cy="57964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50000"/>
              </a:lnSpc>
              <a:spcBef>
                <a:spcPts val="0"/>
              </a:spcBef>
            </a:pPr>
            <a:r>
              <a:rPr lang="en-GB" sz="3000" dirty="0">
                <a:solidFill>
                  <a:srgbClr val="000000"/>
                </a:solidFill>
                <a:latin typeface="Arial" panose="020B0604020202020204" pitchFamily="34" charset="0"/>
                <a:cs typeface="Arial" panose="020B0604020202020204" pitchFamily="34" charset="0"/>
              </a:rPr>
              <a:t>Disabled people are often engaged too late in the business case process, typically after key decisions are made, limiting opportunities for meaningful co-design. Engagement approaches vary widely, and feedback often comes from a small recurring group, risking consultation fatigue and lack of diversity. Without clear guidance, dedicated resources, or training, engagement can become a tick-box exercise, leaving accessibility considerations underrepresented in final business cases.</a:t>
            </a:r>
          </a:p>
        </p:txBody>
      </p:sp>
      <p:sp>
        <p:nvSpPr>
          <p:cNvPr id="3" name="ncat presentation template guidance P1">
            <a:extLst>
              <a:ext uri="{FF2B5EF4-FFF2-40B4-BE49-F238E27FC236}">
                <a16:creationId xmlns:a16="http://schemas.microsoft.com/office/drawing/2014/main" id="{6FCE1482-4EC3-2304-FD65-58EF8C4B8B72}"/>
              </a:ext>
            </a:extLst>
          </p:cNvPr>
          <p:cNvSpPr txBox="1">
            <a:spLocks/>
          </p:cNvSpPr>
          <p:nvPr/>
        </p:nvSpPr>
        <p:spPr>
          <a:xfrm>
            <a:off x="771696" y="4640011"/>
            <a:ext cx="12098483" cy="1777481"/>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Finding 6: Inconsistency in the timing and depth of engagement with disabled people leads to variability in how lived experience is incorporated into business cases. </a:t>
            </a:r>
          </a:p>
        </p:txBody>
      </p:sp>
      <p:pic>
        <p:nvPicPr>
          <p:cNvPr id="2" name="Picture 1" descr="a woman with crutches stepping onto a double-decker bus ">
            <a:extLst>
              <a:ext uri="{FF2B5EF4-FFF2-40B4-BE49-F238E27FC236}">
                <a16:creationId xmlns:a16="http://schemas.microsoft.com/office/drawing/2014/main" id="{39DF311A-E1AE-333A-BE10-EDB12169A5E1}"/>
              </a:ext>
            </a:extLst>
          </p:cNvPr>
          <p:cNvPicPr/>
          <p:nvPr/>
        </p:nvPicPr>
        <p:blipFill>
          <a:blip r:embed="rId4" cstate="screen">
            <a:extLst>
              <a:ext uri="{28A0092B-C50C-407E-A947-70E740481C1C}">
                <a14:useLocalDpi xmlns:a14="http://schemas.microsoft.com/office/drawing/2010/main"/>
              </a:ext>
            </a:extLst>
          </a:blip>
          <a:stretch>
            <a:fillRect/>
          </a:stretch>
        </p:blipFill>
        <p:spPr>
          <a:xfrm>
            <a:off x="13846598" y="0"/>
            <a:ext cx="10537402" cy="13716000"/>
          </a:xfrm>
          <a:prstGeom prst="rect">
            <a:avLst/>
          </a:prstGeom>
        </p:spPr>
      </p:pic>
    </p:spTree>
    <p:extLst>
      <p:ext uri="{BB962C8B-B14F-4D97-AF65-F5344CB8AC3E}">
        <p14:creationId xmlns:p14="http://schemas.microsoft.com/office/powerpoint/2010/main" val="340547045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9E396-BA63-34FA-410F-2D2E139C880C}"/>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F95DB7B2-C7EF-6597-123A-A7C00A975C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4A0BF406-C550-308B-9ADA-85AAECFC8283}"/>
              </a:ext>
            </a:extLst>
          </p:cNvPr>
          <p:cNvSpPr txBox="1">
            <a:spLocks noGrp="1"/>
          </p:cNvSpPr>
          <p:nvPr>
            <p:ph type="title" idx="4294967295"/>
          </p:nvPr>
        </p:nvSpPr>
        <p:spPr>
          <a:xfrm>
            <a:off x="792000" y="864000"/>
            <a:ext cx="18530627"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conclusions did we come to?</a:t>
            </a:r>
            <a:endPar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4" name="ncat presentation template guidance P1">
            <a:extLst>
              <a:ext uri="{FF2B5EF4-FFF2-40B4-BE49-F238E27FC236}">
                <a16:creationId xmlns:a16="http://schemas.microsoft.com/office/drawing/2014/main" id="{259ABAEB-276B-368E-4523-11F5ACE1C354}"/>
              </a:ext>
            </a:extLst>
          </p:cNvPr>
          <p:cNvSpPr txBox="1">
            <a:spLocks/>
          </p:cNvSpPr>
          <p:nvPr/>
        </p:nvSpPr>
        <p:spPr>
          <a:xfrm>
            <a:off x="771695" y="2615013"/>
            <a:ext cx="10710553" cy="3420027"/>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b="1" dirty="0">
                <a:solidFill>
                  <a:srgbClr val="E35933"/>
                </a:solidFill>
                <a:latin typeface="Arial" panose="020B0604020202020204" pitchFamily="34" charset="0"/>
                <a:ea typeface="Calibri" panose="020F0502020204030204" pitchFamily="34" charset="0"/>
                <a:cs typeface="Arial" panose="020B0604020202020204" pitchFamily="34" charset="0"/>
              </a:rPr>
              <a:t>The c</a:t>
            </a:r>
            <a:r>
              <a:rPr lang="en-GB" sz="36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onclusions on key barriers that public sector organisations face when creating business cases for investment in accessibility related schemes are highlighted below.</a:t>
            </a:r>
            <a:endParaRPr lang="en-GB" sz="36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6" name="We work directly with disabled people to undertake research and develop solutions…">
            <a:extLst>
              <a:ext uri="{FF2B5EF4-FFF2-40B4-BE49-F238E27FC236}">
                <a16:creationId xmlns:a16="http://schemas.microsoft.com/office/drawing/2014/main" id="{51A0F87F-16B6-E0F0-DDB4-36A6B6400DCA}"/>
              </a:ext>
            </a:extLst>
          </p:cNvPr>
          <p:cNvSpPr txBox="1">
            <a:spLocks/>
          </p:cNvSpPr>
          <p:nvPr/>
        </p:nvSpPr>
        <p:spPr>
          <a:xfrm>
            <a:off x="771698" y="6325011"/>
            <a:ext cx="10801994" cy="5608267"/>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3000" b="1" dirty="0">
                <a:solidFill>
                  <a:srgbClr val="000000"/>
                </a:solidFill>
                <a:latin typeface="Arial" panose="020B0604020202020204" pitchFamily="34" charset="0"/>
                <a:cs typeface="Arial" panose="020B0604020202020204" pitchFamily="34" charset="0"/>
              </a:rPr>
              <a:t>Conclusion 1: </a:t>
            </a:r>
            <a:r>
              <a:rPr lang="en-GB" sz="3000" dirty="0">
                <a:solidFill>
                  <a:srgbClr val="000000"/>
                </a:solidFill>
                <a:latin typeface="Arial" panose="020B0604020202020204" pitchFamily="34" charset="0"/>
                <a:cs typeface="Arial" panose="020B0604020202020204" pitchFamily="34" charset="0"/>
              </a:rPr>
              <a:t>The lack of dedicated policies and funding pots makes it harder to invest in accessibility related improvements. Having to compete with other priorities for the same funding, means more effort and lower possibility of success.</a:t>
            </a:r>
          </a:p>
          <a:p>
            <a:pPr>
              <a:lnSpc>
                <a:spcPct val="150000"/>
              </a:lnSpc>
              <a:spcBef>
                <a:spcPts val="1200"/>
              </a:spcBef>
            </a:pPr>
            <a:r>
              <a:rPr lang="en-GB" sz="3000" b="1" dirty="0">
                <a:solidFill>
                  <a:srgbClr val="000000"/>
                </a:solidFill>
                <a:latin typeface="Arial" panose="020B0604020202020204" pitchFamily="34" charset="0"/>
                <a:cs typeface="Arial" panose="020B0604020202020204" pitchFamily="34" charset="0"/>
              </a:rPr>
              <a:t>Conclusion 2: </a:t>
            </a:r>
            <a:r>
              <a:rPr lang="en-GB" sz="3000" dirty="0">
                <a:solidFill>
                  <a:srgbClr val="000000"/>
                </a:solidFill>
                <a:latin typeface="Arial" panose="020B0604020202020204" pitchFamily="34" charset="0"/>
                <a:cs typeface="Arial" panose="020B0604020202020204" pitchFamily="34" charset="0"/>
              </a:rPr>
              <a:t>Getting public sector funding is a long, structured and complex process, that requires specialist skills. Many authorities don’t have enough expertise and dedicated resources to carry out accessibility related business cases. </a:t>
            </a:r>
          </a:p>
        </p:txBody>
      </p:sp>
      <p:sp>
        <p:nvSpPr>
          <p:cNvPr id="5" name="We work directly with disabled people to undertake research and develop solutions…">
            <a:extLst>
              <a:ext uri="{FF2B5EF4-FFF2-40B4-BE49-F238E27FC236}">
                <a16:creationId xmlns:a16="http://schemas.microsoft.com/office/drawing/2014/main" id="{8F9B8D66-4698-914F-CE1B-5E127CB04E7B}"/>
              </a:ext>
            </a:extLst>
          </p:cNvPr>
          <p:cNvSpPr txBox="1">
            <a:spLocks/>
          </p:cNvSpPr>
          <p:nvPr/>
        </p:nvSpPr>
        <p:spPr>
          <a:xfrm>
            <a:off x="12901754" y="2615013"/>
            <a:ext cx="10258694" cy="10609636"/>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3000" b="1" dirty="0">
                <a:solidFill>
                  <a:srgbClr val="000000"/>
                </a:solidFill>
                <a:latin typeface="Arial" panose="020B0604020202020204" pitchFamily="34" charset="0"/>
                <a:cs typeface="Arial" panose="020B0604020202020204" pitchFamily="34" charset="0"/>
              </a:rPr>
              <a:t>Conclusion 3: </a:t>
            </a:r>
            <a:r>
              <a:rPr lang="en-GB" sz="3000" dirty="0">
                <a:solidFill>
                  <a:srgbClr val="000000"/>
                </a:solidFill>
                <a:latin typeface="Arial" panose="020B0604020202020204" pitchFamily="34" charset="0"/>
                <a:cs typeface="Arial" panose="020B0604020202020204" pitchFamily="34" charset="0"/>
              </a:rPr>
              <a:t>The Government’s guidance documents and tools are not fit for purpose to support authorities in creating successful accessibility related business cases. This means staff rely on specialist know-how or their own custom tools to get around this challenge.</a:t>
            </a:r>
          </a:p>
          <a:p>
            <a:pPr>
              <a:lnSpc>
                <a:spcPct val="150000"/>
              </a:lnSpc>
              <a:spcBef>
                <a:spcPts val="1200"/>
              </a:spcBef>
            </a:pPr>
            <a:r>
              <a:rPr lang="en-GB" sz="3000" b="1" dirty="0">
                <a:solidFill>
                  <a:srgbClr val="000000"/>
                </a:solidFill>
                <a:latin typeface="Arial" panose="020B0604020202020204" pitchFamily="34" charset="0"/>
                <a:cs typeface="Arial" panose="020B0604020202020204" pitchFamily="34" charset="0"/>
              </a:rPr>
              <a:t>Conclusion 4: </a:t>
            </a:r>
            <a:r>
              <a:rPr lang="en-GB" sz="3000" dirty="0">
                <a:solidFill>
                  <a:srgbClr val="000000"/>
                </a:solidFill>
                <a:latin typeface="Arial" panose="020B0604020202020204" pitchFamily="34" charset="0"/>
                <a:cs typeface="Arial" panose="020B0604020202020204" pitchFamily="34" charset="0"/>
              </a:rPr>
              <a:t>The overemphasis on the economic case is a key barrier to creating successful business cases for accessibility related schemes. Poor VfM scores and limited ways to incorporate social benefits are among the biggest challenges.</a:t>
            </a:r>
          </a:p>
          <a:p>
            <a:pPr>
              <a:lnSpc>
                <a:spcPct val="150000"/>
              </a:lnSpc>
              <a:spcBef>
                <a:spcPts val="1200"/>
              </a:spcBef>
            </a:pPr>
            <a:r>
              <a:rPr lang="en-GB" sz="3000" b="1" dirty="0">
                <a:solidFill>
                  <a:srgbClr val="000000"/>
                </a:solidFill>
                <a:latin typeface="Arial" panose="020B0604020202020204" pitchFamily="34" charset="0"/>
                <a:cs typeface="Arial" panose="020B0604020202020204" pitchFamily="34" charset="0"/>
              </a:rPr>
              <a:t>Conclusion 5: </a:t>
            </a:r>
            <a:r>
              <a:rPr lang="en-GB" sz="3000" dirty="0">
                <a:solidFill>
                  <a:srgbClr val="000000"/>
                </a:solidFill>
                <a:latin typeface="Arial" panose="020B0604020202020204" pitchFamily="34" charset="0"/>
                <a:cs typeface="Arial" panose="020B0604020202020204" pitchFamily="34" charset="0"/>
              </a:rPr>
              <a:t>There are gaps in evidence and data on the economic and social benefits of accessibility related improvements. This is heightened by lack of transparency and knowledge sharing within and among authorities of data and best practices. </a:t>
            </a:r>
          </a:p>
        </p:txBody>
      </p:sp>
    </p:spTree>
    <p:extLst>
      <p:ext uri="{BB962C8B-B14F-4D97-AF65-F5344CB8AC3E}">
        <p14:creationId xmlns:p14="http://schemas.microsoft.com/office/powerpoint/2010/main" val="170587533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B4099-2CDE-20BF-BBEC-210B567248AB}"/>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90E7B75A-9E3A-4F2E-0B24-2090D92AF4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29A28349-C9C8-7214-8E99-5022DA402B04}"/>
              </a:ext>
            </a:extLst>
          </p:cNvPr>
          <p:cNvSpPr txBox="1">
            <a:spLocks noGrp="1"/>
          </p:cNvSpPr>
          <p:nvPr>
            <p:ph type="title" idx="4294967295"/>
          </p:nvPr>
        </p:nvSpPr>
        <p:spPr>
          <a:xfrm>
            <a:off x="792000" y="864000"/>
            <a:ext cx="11400000" cy="100330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should happen next?</a:t>
            </a:r>
            <a:endPar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4" name="ncat presentation template guidance P1">
            <a:extLst>
              <a:ext uri="{FF2B5EF4-FFF2-40B4-BE49-F238E27FC236}">
                <a16:creationId xmlns:a16="http://schemas.microsoft.com/office/drawing/2014/main" id="{12CB859F-97BA-037C-5D33-E5ECB297EDC5}"/>
              </a:ext>
            </a:extLst>
          </p:cNvPr>
          <p:cNvSpPr txBox="1">
            <a:spLocks/>
          </p:cNvSpPr>
          <p:nvPr/>
        </p:nvSpPr>
        <p:spPr>
          <a:xfrm>
            <a:off x="771698" y="2445196"/>
            <a:ext cx="11420302" cy="1777481"/>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000" b="1" dirty="0">
                <a:solidFill>
                  <a:srgbClr val="E35933"/>
                </a:solidFill>
                <a:latin typeface="Arial" panose="020B0604020202020204" pitchFamily="34" charset="0"/>
                <a:ea typeface="Calibri" panose="020F0502020204030204" pitchFamily="34" charset="0"/>
                <a:cs typeface="Arial" panose="020B0604020202020204" pitchFamily="34" charset="0"/>
              </a:rPr>
              <a:t>This research found several barriers that authorities face in creating successful accessibility related business cases. Breaking down these barriers does not fall on a single organisation, rather the sector as a whole. </a:t>
            </a:r>
            <a:endParaRPr lang="en-GB" sz="40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6" name="We work directly with disabled people to undertake research and develop solutions…">
            <a:extLst>
              <a:ext uri="{FF2B5EF4-FFF2-40B4-BE49-F238E27FC236}">
                <a16:creationId xmlns:a16="http://schemas.microsoft.com/office/drawing/2014/main" id="{BC3075AF-B22F-EA42-2B00-12552FA16C6B}"/>
              </a:ext>
            </a:extLst>
          </p:cNvPr>
          <p:cNvSpPr txBox="1">
            <a:spLocks/>
          </p:cNvSpPr>
          <p:nvPr/>
        </p:nvSpPr>
        <p:spPr>
          <a:xfrm>
            <a:off x="771698" y="7491493"/>
            <a:ext cx="10984873" cy="5425909"/>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spAutoFit/>
          </a:bodyPr>
          <a:lstStyle/>
          <a:p>
            <a:pPr>
              <a:lnSpc>
                <a:spcPct val="150000"/>
              </a:lnSpc>
              <a:spcBef>
                <a:spcPts val="1200"/>
              </a:spcBef>
            </a:pPr>
            <a:r>
              <a:rPr lang="en-GB" dirty="0">
                <a:solidFill>
                  <a:srgbClr val="000000"/>
                </a:solidFill>
                <a:latin typeface="Arial" panose="020B0604020202020204" pitchFamily="34" charset="0"/>
                <a:cs typeface="Arial" panose="020B0604020202020204" pitchFamily="34" charset="0"/>
              </a:rPr>
              <a:t>On the following pages, we outline a series of recommendations for the sector, clearly indicating whether each recommendation applies to public sector transport organisations, or to the Department for Transport (DfT) and wider government.</a:t>
            </a:r>
          </a:p>
        </p:txBody>
      </p:sp>
      <p:pic>
        <p:nvPicPr>
          <p:cNvPr id="9" name="Picture 8" descr="Family of two adults, with one using a wheelchair, and their two children, sat at a disabled table space on a train">
            <a:extLst>
              <a:ext uri="{FF2B5EF4-FFF2-40B4-BE49-F238E27FC236}">
                <a16:creationId xmlns:a16="http://schemas.microsoft.com/office/drawing/2014/main" id="{0ADCDFD5-3367-4FFB-B349-5DF98AD47D47}"/>
              </a:ext>
            </a:extLst>
          </p:cNvPr>
          <p:cNvPicPr/>
          <p:nvPr/>
        </p:nvPicPr>
        <p:blipFill>
          <a:blip r:embed="rId4" cstate="screen">
            <a:extLst>
              <a:ext uri="{28A0092B-C50C-407E-A947-70E740481C1C}">
                <a14:useLocalDpi xmlns:a14="http://schemas.microsoft.com/office/drawing/2010/main"/>
              </a:ext>
            </a:extLst>
          </a:blip>
          <a:stretch>
            <a:fillRect/>
          </a:stretch>
        </p:blipFill>
        <p:spPr>
          <a:xfrm>
            <a:off x="13558057" y="-1"/>
            <a:ext cx="10825943" cy="13774969"/>
          </a:xfrm>
          <a:prstGeom prst="rect">
            <a:avLst/>
          </a:prstGeom>
        </p:spPr>
      </p:pic>
    </p:spTree>
    <p:extLst>
      <p:ext uri="{BB962C8B-B14F-4D97-AF65-F5344CB8AC3E}">
        <p14:creationId xmlns:p14="http://schemas.microsoft.com/office/powerpoint/2010/main" val="18446106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43AFD-6E40-446B-BAD3-8C5B7D5AC948}"/>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BF0F8E93-83D7-D563-2D1A-EEE430077DA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EE62B2DB-2EE0-D190-0A9F-0B0F17E1F58B}"/>
              </a:ext>
            </a:extLst>
          </p:cNvPr>
          <p:cNvSpPr txBox="1">
            <a:spLocks noGrp="1"/>
          </p:cNvSpPr>
          <p:nvPr>
            <p:ph type="title" idx="4294967295"/>
          </p:nvPr>
        </p:nvSpPr>
        <p:spPr>
          <a:xfrm>
            <a:off x="792000" y="864000"/>
            <a:ext cx="11068033" cy="2465498"/>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should happen next?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(Embedding accessibility)</a:t>
            </a:r>
          </a:p>
        </p:txBody>
      </p:sp>
      <p:pic>
        <p:nvPicPr>
          <p:cNvPr id="3" name="Arrow-Blue.png">
            <a:extLst>
              <a:ext uri="{FF2B5EF4-FFF2-40B4-BE49-F238E27FC236}">
                <a16:creationId xmlns:a16="http://schemas.microsoft.com/office/drawing/2014/main" id="{FCEEA274-4AE8-1CCC-AE8D-71CAC84ED6D4}"/>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924098" y="3729646"/>
            <a:ext cx="2222996" cy="2760961"/>
          </a:xfrm>
          <a:prstGeom prst="rect">
            <a:avLst/>
          </a:prstGeom>
          <a:ln w="12700">
            <a:miter lim="400000"/>
          </a:ln>
        </p:spPr>
      </p:pic>
      <p:sp>
        <p:nvSpPr>
          <p:cNvPr id="7" name="ncat presentation template guidance P1">
            <a:extLst>
              <a:ext uri="{FF2B5EF4-FFF2-40B4-BE49-F238E27FC236}">
                <a16:creationId xmlns:a16="http://schemas.microsoft.com/office/drawing/2014/main" id="{4E903E53-C444-C51E-9527-37D9A095D1F9}"/>
              </a:ext>
            </a:extLst>
          </p:cNvPr>
          <p:cNvSpPr txBox="1">
            <a:spLocks/>
          </p:cNvSpPr>
          <p:nvPr/>
        </p:nvSpPr>
        <p:spPr>
          <a:xfrm>
            <a:off x="924098" y="6490607"/>
            <a:ext cx="9630692" cy="6141176"/>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400" b="1" dirty="0">
                <a:solidFill>
                  <a:srgbClr val="3C53D3"/>
                </a:solidFill>
                <a:latin typeface="Arial" panose="020B0604020202020204" pitchFamily="34" charset="0"/>
                <a:ea typeface="Calibri" panose="020F0502020204030204" pitchFamily="34" charset="0"/>
                <a:cs typeface="Arial" panose="020B0604020202020204" pitchFamily="34" charset="0"/>
              </a:rPr>
              <a:t>Recommendation 1: </a:t>
            </a:r>
            <a:r>
              <a:rPr lang="en-GB" sz="4400" dirty="0">
                <a:solidFill>
                  <a:srgbClr val="3C53D3"/>
                </a:solidFill>
                <a:latin typeface="Arial" panose="020B0604020202020204" pitchFamily="34" charset="0"/>
                <a:ea typeface="Calibri" panose="020F0502020204030204" pitchFamily="34" charset="0"/>
                <a:cs typeface="Arial" panose="020B0604020202020204" pitchFamily="34" charset="0"/>
              </a:rPr>
              <a:t>Embed accessibility in organisational culture through leadership, team diversity, general disability awareness training, and targeted business case development training.</a:t>
            </a:r>
            <a:endParaRPr lang="en-GB" sz="4400" kern="100" dirty="0">
              <a:solidFill>
                <a:srgbClr val="3C53D3"/>
              </a:solidFill>
              <a:effectLst/>
              <a:latin typeface="Arial" panose="020B0604020202020204" pitchFamily="34" charset="0"/>
              <a:ea typeface="Aptos" panose="020B0004020202020204" pitchFamily="34" charset="0"/>
              <a:cs typeface="Arial" panose="020B0604020202020204" pitchFamily="34" charset="0"/>
            </a:endParaRPr>
          </a:p>
        </p:txBody>
      </p:sp>
      <p:sp>
        <p:nvSpPr>
          <p:cNvPr id="8" name="We work directly with disabled people to undertake research and develop solutions…">
            <a:extLst>
              <a:ext uri="{FF2B5EF4-FFF2-40B4-BE49-F238E27FC236}">
                <a16:creationId xmlns:a16="http://schemas.microsoft.com/office/drawing/2014/main" id="{614928E3-AD43-8469-6265-CAF8260C3684}"/>
              </a:ext>
            </a:extLst>
          </p:cNvPr>
          <p:cNvSpPr txBox="1">
            <a:spLocks/>
          </p:cNvSpPr>
          <p:nvPr/>
        </p:nvSpPr>
        <p:spPr>
          <a:xfrm>
            <a:off x="11498580" y="3729646"/>
            <a:ext cx="11831683" cy="9403665"/>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Public sector transport organisations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Provide organisation-wide training on accessibility and inclusion, including leadership. Offer targeted training on appraising accessibility impacts and integrating lived experiences into business cases. Ensure sufficient staff with accessibility expertise and clear responsibilities and employ professionals with lived experience to embed inclusivity.</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Equip business case teams with accessibility knowledge (and vice versa) and promote cross-team knowledge sharing.</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DfT/Government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Develop dedicated training on appraising accessibility in business cases, engaging and incorporating disabled people’s lived experiences, and the updated Green Book guidance.</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Update training materials as insights is gathered.</a:t>
            </a:r>
          </a:p>
        </p:txBody>
      </p:sp>
    </p:spTree>
    <p:extLst>
      <p:ext uri="{BB962C8B-B14F-4D97-AF65-F5344CB8AC3E}">
        <p14:creationId xmlns:p14="http://schemas.microsoft.com/office/powerpoint/2010/main" val="55407150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6D1B-B80D-F85A-74ED-83B844D2B34C}"/>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667D39ED-F101-1B32-189C-7CA03870D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EC3E8D5A-D2BB-EDD3-22F4-C9AF4CA33635}"/>
              </a:ext>
            </a:extLst>
          </p:cNvPr>
          <p:cNvSpPr txBox="1">
            <a:spLocks noGrp="1"/>
          </p:cNvSpPr>
          <p:nvPr>
            <p:ph type="title" idx="4294967295"/>
          </p:nvPr>
        </p:nvSpPr>
        <p:spPr>
          <a:xfrm>
            <a:off x="792000" y="864000"/>
            <a:ext cx="18530627"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should happen next?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(Policy into action)</a:t>
            </a:r>
          </a:p>
        </p:txBody>
      </p:sp>
      <p:pic>
        <p:nvPicPr>
          <p:cNvPr id="3" name="Arrow-Blue.png">
            <a:extLst>
              <a:ext uri="{FF2B5EF4-FFF2-40B4-BE49-F238E27FC236}">
                <a16:creationId xmlns:a16="http://schemas.microsoft.com/office/drawing/2014/main" id="{9A33F03F-2CF9-3D82-6C56-FCFBA5DDCB51}"/>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924097" y="2658492"/>
            <a:ext cx="2222996" cy="2760961"/>
          </a:xfrm>
          <a:prstGeom prst="rect">
            <a:avLst/>
          </a:prstGeom>
          <a:ln w="12700">
            <a:miter lim="400000"/>
          </a:ln>
        </p:spPr>
      </p:pic>
      <p:sp>
        <p:nvSpPr>
          <p:cNvPr id="7" name="ncat presentation template guidance P1">
            <a:extLst>
              <a:ext uri="{FF2B5EF4-FFF2-40B4-BE49-F238E27FC236}">
                <a16:creationId xmlns:a16="http://schemas.microsoft.com/office/drawing/2014/main" id="{3EAD3EFC-641A-0B4D-501B-8C29DF4E5D12}"/>
              </a:ext>
            </a:extLst>
          </p:cNvPr>
          <p:cNvSpPr txBox="1">
            <a:spLocks/>
          </p:cNvSpPr>
          <p:nvPr/>
        </p:nvSpPr>
        <p:spPr>
          <a:xfrm>
            <a:off x="924097" y="5459755"/>
            <a:ext cx="8664040" cy="4219822"/>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400" b="1" dirty="0">
                <a:solidFill>
                  <a:srgbClr val="3C53D3"/>
                </a:solidFill>
                <a:latin typeface="Arial" panose="020B0604020202020204" pitchFamily="34" charset="0"/>
                <a:ea typeface="Calibri" panose="020F0502020204030204" pitchFamily="34" charset="0"/>
                <a:cs typeface="Arial" panose="020B0604020202020204" pitchFamily="34" charset="0"/>
              </a:rPr>
              <a:t>Recommendation 2: </a:t>
            </a:r>
            <a:r>
              <a:rPr lang="en-GB" sz="4400" dirty="0">
                <a:solidFill>
                  <a:srgbClr val="3C53D3"/>
                </a:solidFill>
                <a:latin typeface="Arial" panose="020B0604020202020204" pitchFamily="34" charset="0"/>
                <a:ea typeface="Calibri" panose="020F0502020204030204" pitchFamily="34" charset="0"/>
                <a:cs typeface="Arial" panose="020B0604020202020204" pitchFamily="34" charset="0"/>
              </a:rPr>
              <a:t>Strengthen policies, strategies, action plans and create funding mechanisms that prioritise transport accessibility. </a:t>
            </a:r>
          </a:p>
        </p:txBody>
      </p:sp>
      <p:sp>
        <p:nvSpPr>
          <p:cNvPr id="8" name="We work directly with disabled people to undertake research and develop solutions…">
            <a:extLst>
              <a:ext uri="{FF2B5EF4-FFF2-40B4-BE49-F238E27FC236}">
                <a16:creationId xmlns:a16="http://schemas.microsoft.com/office/drawing/2014/main" id="{B9065695-6244-0E01-B992-B7A974403279}"/>
              </a:ext>
            </a:extLst>
          </p:cNvPr>
          <p:cNvSpPr txBox="1">
            <a:spLocks/>
          </p:cNvSpPr>
          <p:nvPr/>
        </p:nvSpPr>
        <p:spPr>
          <a:xfrm>
            <a:off x="10922121" y="3089566"/>
            <a:ext cx="12759146" cy="9584355"/>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Public sector transport organisations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Create stronger policies, strategies and action plans that include a clear focus on improving transport accessibility. Ensure Local Transport Plans contain a dedicated accessibility section.</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DfT/Government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Establish a binding programme with enforceable mechanisms to compel authorities and operators to invest in accessibility within the upcoming Integrated National Transport Strategy.</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Secure funding for accessibility by ringfencing funding for accessibility related projects to minimise competition with other priorities, </a:t>
            </a:r>
            <a:r>
              <a:rPr lang="en-GB" sz="2800" b="1" dirty="0">
                <a:solidFill>
                  <a:srgbClr val="000000"/>
                </a:solidFill>
                <a:latin typeface="Arial" panose="020B0604020202020204" pitchFamily="34" charset="0"/>
                <a:cs typeface="Arial" panose="020B0604020202020204" pitchFamily="34" charset="0"/>
              </a:rPr>
              <a:t>OR </a:t>
            </a:r>
            <a:r>
              <a:rPr lang="en-GB" sz="2800" dirty="0">
                <a:solidFill>
                  <a:srgbClr val="000000"/>
                </a:solidFill>
                <a:latin typeface="Arial" panose="020B0604020202020204" pitchFamily="34" charset="0"/>
                <a:cs typeface="Arial" panose="020B0604020202020204" pitchFamily="34" charset="0"/>
              </a:rPr>
              <a:t>prioritising accessibility related schemes for funding, </a:t>
            </a:r>
            <a:r>
              <a:rPr lang="en-GB" sz="2800" b="1" dirty="0">
                <a:solidFill>
                  <a:srgbClr val="000000"/>
                </a:solidFill>
                <a:latin typeface="Arial" panose="020B0604020202020204" pitchFamily="34" charset="0"/>
                <a:cs typeface="Arial" panose="020B0604020202020204" pitchFamily="34" charset="0"/>
              </a:rPr>
              <a:t>OR</a:t>
            </a:r>
            <a:r>
              <a:rPr lang="en-GB" sz="2800" dirty="0">
                <a:solidFill>
                  <a:srgbClr val="000000"/>
                </a:solidFill>
                <a:latin typeface="Arial" panose="020B0604020202020204" pitchFamily="34" charset="0"/>
                <a:cs typeface="Arial" panose="020B0604020202020204" pitchFamily="34" charset="0"/>
              </a:rPr>
              <a:t> conditioning funding on schemes that demonstrate accessibility improvements or inclusivity. If consolidated funding pots are being set up, accessibility should be explicitly considered within the pots. </a:t>
            </a:r>
          </a:p>
        </p:txBody>
      </p:sp>
    </p:spTree>
    <p:extLst>
      <p:ext uri="{BB962C8B-B14F-4D97-AF65-F5344CB8AC3E}">
        <p14:creationId xmlns:p14="http://schemas.microsoft.com/office/powerpoint/2010/main" val="349315681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54A2-9B3C-45AC-2FA5-AAB61537CB40}"/>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18E6800C-990C-FEB2-81AA-02645E627F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E8EBC442-36A2-CADD-20DA-369CFF0E50CA}"/>
              </a:ext>
            </a:extLst>
          </p:cNvPr>
          <p:cNvSpPr txBox="1">
            <a:spLocks noGrp="1"/>
          </p:cNvSpPr>
          <p:nvPr>
            <p:ph type="title" idx="4294967295"/>
          </p:nvPr>
        </p:nvSpPr>
        <p:spPr>
          <a:xfrm>
            <a:off x="792000" y="864000"/>
            <a:ext cx="19218102" cy="1087798"/>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should happen next?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(Information sharing)</a:t>
            </a:r>
          </a:p>
        </p:txBody>
      </p:sp>
      <p:sp>
        <p:nvSpPr>
          <p:cNvPr id="7" name="ncat presentation template guidance P1">
            <a:extLst>
              <a:ext uri="{FF2B5EF4-FFF2-40B4-BE49-F238E27FC236}">
                <a16:creationId xmlns:a16="http://schemas.microsoft.com/office/drawing/2014/main" id="{ADFDE67D-1611-E754-1D0B-FEB5CB7CCC5E}"/>
              </a:ext>
            </a:extLst>
          </p:cNvPr>
          <p:cNvSpPr txBox="1">
            <a:spLocks/>
          </p:cNvSpPr>
          <p:nvPr/>
        </p:nvSpPr>
        <p:spPr>
          <a:xfrm>
            <a:off x="924097" y="5419453"/>
            <a:ext cx="7733176" cy="2948955"/>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400" b="1" dirty="0">
                <a:solidFill>
                  <a:srgbClr val="3C53D3"/>
                </a:solidFill>
                <a:latin typeface="Arial" panose="020B0604020202020204" pitchFamily="34" charset="0"/>
                <a:ea typeface="Calibri" panose="020F0502020204030204" pitchFamily="34" charset="0"/>
                <a:cs typeface="Arial" panose="020B0604020202020204" pitchFamily="34" charset="0"/>
              </a:rPr>
              <a:t>Recommendation 3: </a:t>
            </a:r>
            <a:r>
              <a:rPr lang="en-GB" sz="4400" dirty="0">
                <a:solidFill>
                  <a:srgbClr val="3C53D3"/>
                </a:solidFill>
                <a:latin typeface="Arial" panose="020B0604020202020204" pitchFamily="34" charset="0"/>
                <a:ea typeface="Calibri" panose="020F0502020204030204" pitchFamily="34" charset="0"/>
                <a:cs typeface="Arial" panose="020B0604020202020204" pitchFamily="34" charset="0"/>
              </a:rPr>
              <a:t>Increase collection and sharing of data regarding accessible transport </a:t>
            </a:r>
          </a:p>
        </p:txBody>
      </p:sp>
      <p:sp>
        <p:nvSpPr>
          <p:cNvPr id="4" name="We work directly with disabled people to undertake research and develop solutions…">
            <a:extLst>
              <a:ext uri="{FF2B5EF4-FFF2-40B4-BE49-F238E27FC236}">
                <a16:creationId xmlns:a16="http://schemas.microsoft.com/office/drawing/2014/main" id="{D0B653C6-3F5B-2D48-3016-95C49A38EEDA}"/>
              </a:ext>
            </a:extLst>
          </p:cNvPr>
          <p:cNvSpPr txBox="1">
            <a:spLocks/>
          </p:cNvSpPr>
          <p:nvPr/>
        </p:nvSpPr>
        <p:spPr>
          <a:xfrm>
            <a:off x="924097" y="8916628"/>
            <a:ext cx="9388303" cy="3952044"/>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Public sector transport organisations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Share data and evidence on economic and social benefits of accessibility. Also, share successful and unsuccessful business cases and methods. Industry bodies (e.g., Local Government Association) to create a central resource for sharing.</a:t>
            </a:r>
          </a:p>
        </p:txBody>
      </p:sp>
      <p:sp>
        <p:nvSpPr>
          <p:cNvPr id="8" name="We work directly with disabled people to undertake research and develop solutions…">
            <a:extLst>
              <a:ext uri="{FF2B5EF4-FFF2-40B4-BE49-F238E27FC236}">
                <a16:creationId xmlns:a16="http://schemas.microsoft.com/office/drawing/2014/main" id="{95252832-F9B7-4522-6BD3-FB5DEC6DD325}"/>
              </a:ext>
            </a:extLst>
          </p:cNvPr>
          <p:cNvSpPr txBox="1">
            <a:spLocks/>
          </p:cNvSpPr>
          <p:nvPr/>
        </p:nvSpPr>
        <p:spPr>
          <a:xfrm>
            <a:off x="11770181" y="2976540"/>
            <a:ext cx="11911086" cy="9892132"/>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Public sector transport organisations should also:</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Monitor and evaluate accessibility improvements systematically.</a:t>
            </a:r>
            <a:endParaRPr lang="en-GB" sz="2800" b="1" dirty="0">
              <a:solidFill>
                <a:srgbClr val="000000"/>
              </a:solidFill>
              <a:latin typeface="Arial" panose="020B0604020202020204" pitchFamily="34" charset="0"/>
              <a:cs typeface="Arial" panose="020B0604020202020204" pitchFamily="34" charset="0"/>
            </a:endParaRP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DfT/Government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Collect and publish national data on disabled people and update “Purple Pound”.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Provide a standard monitoring and evaluation framework for accessibility. Track and report progress on reducing accessibility barriers over time.</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Create an open-access repository for business cases and appraisal approaches.</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Consider developing more accessible transport related scorecards ensuring the customer experience, the physical infrastructure, the transport services and vehicles, the digital environment and the holistic door-to-door journeys are assessed for their accessibility and inclusivity.</a:t>
            </a:r>
          </a:p>
        </p:txBody>
      </p:sp>
      <p:pic>
        <p:nvPicPr>
          <p:cNvPr id="6" name="Arrow-Blue.png">
            <a:extLst>
              <a:ext uri="{FF2B5EF4-FFF2-40B4-BE49-F238E27FC236}">
                <a16:creationId xmlns:a16="http://schemas.microsoft.com/office/drawing/2014/main" id="{9EAA6FF3-CF2B-8DD9-53BB-7E1312DB5345}"/>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924097" y="2658492"/>
            <a:ext cx="2222996" cy="2760961"/>
          </a:xfrm>
          <a:prstGeom prst="rect">
            <a:avLst/>
          </a:prstGeom>
          <a:ln w="12700">
            <a:miter lim="400000"/>
          </a:ln>
        </p:spPr>
      </p:pic>
    </p:spTree>
    <p:extLst>
      <p:ext uri="{BB962C8B-B14F-4D97-AF65-F5344CB8AC3E}">
        <p14:creationId xmlns:p14="http://schemas.microsoft.com/office/powerpoint/2010/main" val="240975099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CEFA5-813B-E5DC-3DE1-0E6F8B83AA91}"/>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220A4271-8E35-6C8F-971D-47C1CBFBF42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A73B0111-9718-3909-F827-87768456610F}"/>
              </a:ext>
            </a:extLst>
          </p:cNvPr>
          <p:cNvSpPr txBox="1">
            <a:spLocks noGrp="1"/>
          </p:cNvSpPr>
          <p:nvPr>
            <p:ph type="title" idx="4294967295"/>
          </p:nvPr>
        </p:nvSpPr>
        <p:spPr>
          <a:xfrm>
            <a:off x="792000" y="864000"/>
            <a:ext cx="17520657" cy="2555439"/>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should happen next?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(Co-production with disabled people)</a:t>
            </a:r>
          </a:p>
        </p:txBody>
      </p:sp>
      <p:sp>
        <p:nvSpPr>
          <p:cNvPr id="7" name="ncat presentation template guidance P1">
            <a:extLst>
              <a:ext uri="{FF2B5EF4-FFF2-40B4-BE49-F238E27FC236}">
                <a16:creationId xmlns:a16="http://schemas.microsoft.com/office/drawing/2014/main" id="{E915D075-2619-D7D5-9C44-2396D4BA9828}"/>
              </a:ext>
            </a:extLst>
          </p:cNvPr>
          <p:cNvSpPr txBox="1">
            <a:spLocks/>
          </p:cNvSpPr>
          <p:nvPr/>
        </p:nvSpPr>
        <p:spPr>
          <a:xfrm>
            <a:off x="924097" y="6607353"/>
            <a:ext cx="9970326" cy="5123093"/>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400" b="1" dirty="0">
                <a:solidFill>
                  <a:srgbClr val="3C53D3"/>
                </a:solidFill>
                <a:latin typeface="Arial" panose="020B0604020202020204" pitchFamily="34" charset="0"/>
                <a:ea typeface="Calibri" panose="020F0502020204030204" pitchFamily="34" charset="0"/>
                <a:cs typeface="Arial" panose="020B0604020202020204" pitchFamily="34" charset="0"/>
              </a:rPr>
              <a:t>Recommendation 4: </a:t>
            </a:r>
            <a:r>
              <a:rPr lang="en-GB" sz="4400" dirty="0">
                <a:solidFill>
                  <a:srgbClr val="3C53D3"/>
                </a:solidFill>
                <a:latin typeface="Arial" panose="020B0604020202020204" pitchFamily="34" charset="0"/>
                <a:ea typeface="Calibri" panose="020F0502020204030204" pitchFamily="34" charset="0"/>
                <a:cs typeface="Arial" panose="020B0604020202020204" pitchFamily="34" charset="0"/>
              </a:rPr>
              <a:t>Strengthen appraisal of accessibility in business cases through consideration of lived experiences and better assessment of accessibility benefits.</a:t>
            </a:r>
          </a:p>
        </p:txBody>
      </p:sp>
      <p:sp>
        <p:nvSpPr>
          <p:cNvPr id="8" name="We work directly with disabled people to undertake research and develop solutions…">
            <a:extLst>
              <a:ext uri="{FF2B5EF4-FFF2-40B4-BE49-F238E27FC236}">
                <a16:creationId xmlns:a16="http://schemas.microsoft.com/office/drawing/2014/main" id="{DCC7BA23-92EF-9D6F-2A5D-F99F97FF1ABC}"/>
              </a:ext>
            </a:extLst>
          </p:cNvPr>
          <p:cNvSpPr txBox="1">
            <a:spLocks/>
          </p:cNvSpPr>
          <p:nvPr/>
        </p:nvSpPr>
        <p:spPr>
          <a:xfrm>
            <a:off x="11770181" y="3197755"/>
            <a:ext cx="11911086" cy="9670917"/>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All:</a:t>
            </a:r>
          </a:p>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Use new data (see Recommendation 3) to link accessibility improvements to social and economic outcomes.</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Public sector transport organisations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Establish systematic, early engagement with disabled people based on co-production standards and tailored to project scope.</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DfT/Government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Introduce structured methods to capture benefits to quality of life as a result of accessibility improvements.</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 Expand appraisal methods to better capture accessibility benefits considering the entire ecosystem (e.g., infrastructure, services, and digital accessibility).</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Improve monetised benefit assessment using new data available.</a:t>
            </a:r>
          </a:p>
        </p:txBody>
      </p:sp>
      <p:pic>
        <p:nvPicPr>
          <p:cNvPr id="4" name="Arrow-Blue.png">
            <a:extLst>
              <a:ext uri="{FF2B5EF4-FFF2-40B4-BE49-F238E27FC236}">
                <a16:creationId xmlns:a16="http://schemas.microsoft.com/office/drawing/2014/main" id="{408A180B-B773-1C3B-775F-5037BF8E782A}"/>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924098" y="3729646"/>
            <a:ext cx="2222996" cy="2760961"/>
          </a:xfrm>
          <a:prstGeom prst="rect">
            <a:avLst/>
          </a:prstGeom>
          <a:ln w="12700">
            <a:miter lim="400000"/>
          </a:ln>
        </p:spPr>
      </p:pic>
    </p:spTree>
    <p:extLst>
      <p:ext uri="{BB962C8B-B14F-4D97-AF65-F5344CB8AC3E}">
        <p14:creationId xmlns:p14="http://schemas.microsoft.com/office/powerpoint/2010/main" val="68687146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AF0A8-F7E4-C349-6F7E-5B8B18FCCBDE}"/>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CA606128-67AD-5FD7-C689-6496EE1449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A60FFFD0-0A72-29B5-B10F-1CB65E600EF3}"/>
              </a:ext>
            </a:extLst>
          </p:cNvPr>
          <p:cNvSpPr txBox="1">
            <a:spLocks noGrp="1"/>
          </p:cNvSpPr>
          <p:nvPr>
            <p:ph type="title" idx="4294967295"/>
          </p:nvPr>
        </p:nvSpPr>
        <p:spPr>
          <a:xfrm>
            <a:off x="792000" y="864000"/>
            <a:ext cx="12426143" cy="2375557"/>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should happen next?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(Guidance and advice)</a:t>
            </a:r>
          </a:p>
        </p:txBody>
      </p:sp>
      <p:pic>
        <p:nvPicPr>
          <p:cNvPr id="3" name="Arrow-Blue.png">
            <a:extLst>
              <a:ext uri="{FF2B5EF4-FFF2-40B4-BE49-F238E27FC236}">
                <a16:creationId xmlns:a16="http://schemas.microsoft.com/office/drawing/2014/main" id="{C045B0EC-453B-BFA2-185F-C0B7F8A5072F}"/>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924097" y="3718341"/>
            <a:ext cx="2222996" cy="2760961"/>
          </a:xfrm>
          <a:prstGeom prst="rect">
            <a:avLst/>
          </a:prstGeom>
          <a:ln w="12700">
            <a:miter lim="400000"/>
          </a:ln>
        </p:spPr>
      </p:pic>
      <p:sp>
        <p:nvSpPr>
          <p:cNvPr id="7" name="ncat presentation template guidance P1">
            <a:extLst>
              <a:ext uri="{FF2B5EF4-FFF2-40B4-BE49-F238E27FC236}">
                <a16:creationId xmlns:a16="http://schemas.microsoft.com/office/drawing/2014/main" id="{2239EA04-3A76-FF81-A79A-D5ABE31F0CD5}"/>
              </a:ext>
            </a:extLst>
          </p:cNvPr>
          <p:cNvSpPr txBox="1">
            <a:spLocks/>
          </p:cNvSpPr>
          <p:nvPr/>
        </p:nvSpPr>
        <p:spPr>
          <a:xfrm>
            <a:off x="924097" y="6479302"/>
            <a:ext cx="9238806" cy="6470248"/>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400" b="1" dirty="0">
                <a:solidFill>
                  <a:srgbClr val="3C53D3"/>
                </a:solidFill>
                <a:latin typeface="Arial" panose="020B0604020202020204" pitchFamily="34" charset="0"/>
                <a:ea typeface="Calibri" panose="020F0502020204030204" pitchFamily="34" charset="0"/>
                <a:cs typeface="Arial" panose="020B0604020202020204" pitchFamily="34" charset="0"/>
              </a:rPr>
              <a:t>Recommendation 5: </a:t>
            </a:r>
            <a:r>
              <a:rPr lang="en-GB" sz="4400" dirty="0">
                <a:solidFill>
                  <a:srgbClr val="3C53D3"/>
                </a:solidFill>
                <a:latin typeface="Arial" panose="020B0604020202020204" pitchFamily="34" charset="0"/>
                <a:ea typeface="Calibri" panose="020F0502020204030204" pitchFamily="34" charset="0"/>
                <a:cs typeface="Arial" panose="020B0604020202020204" pitchFamily="34" charset="0"/>
              </a:rPr>
              <a:t>Ensure updated Green Book and other guidance documents support authorities and transport organisations develop strong accessibility related business cases and facilitate their access to funding.</a:t>
            </a:r>
          </a:p>
        </p:txBody>
      </p:sp>
      <p:sp>
        <p:nvSpPr>
          <p:cNvPr id="8" name="We work directly with disabled people to undertake research and develop solutions…">
            <a:extLst>
              <a:ext uri="{FF2B5EF4-FFF2-40B4-BE49-F238E27FC236}">
                <a16:creationId xmlns:a16="http://schemas.microsoft.com/office/drawing/2014/main" id="{A4A08477-20ED-5550-14A1-503DDC1885A5}"/>
              </a:ext>
            </a:extLst>
          </p:cNvPr>
          <p:cNvSpPr txBox="1">
            <a:spLocks/>
          </p:cNvSpPr>
          <p:nvPr/>
        </p:nvSpPr>
        <p:spPr>
          <a:xfrm>
            <a:off x="11256917" y="3043867"/>
            <a:ext cx="11812089" cy="9824805"/>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DfT/Government should:</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Integrate the methods mentioned in Recommendation 4 as standard practice into the TAG.</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Strengthen the importance of the strategic narrative and qualitative assessment within the business case. Enhance each of the Treasury’s Five Cases to ensure specificities of accessibility are catered for.</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Clarify how accessibility outcomes should be weighted alongside other investment objectives and provide guidance on avoiding double counting, recognising that impacts for disabled people are already partially captured in existing appraisal components (e.g., user benefits).</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Recognise accessibility benefits as material and not merely ‘additional’ or ‘nice to have’.</a:t>
            </a:r>
          </a:p>
          <a:p>
            <a:pPr marL="457200" indent="-457200">
              <a:lnSpc>
                <a:spcPct val="150000"/>
              </a:lnSpc>
              <a:spcBef>
                <a:spcPts val="1200"/>
              </a:spcBef>
              <a:buFont typeface="Arial" panose="020B0604020202020204" pitchFamily="34" charset="0"/>
              <a:buChar char="•"/>
            </a:pPr>
            <a:r>
              <a:rPr lang="en-GB" sz="2800" dirty="0">
                <a:solidFill>
                  <a:srgbClr val="000000"/>
                </a:solidFill>
                <a:latin typeface="Arial" panose="020B0604020202020204" pitchFamily="34" charset="0"/>
                <a:cs typeface="Arial" panose="020B0604020202020204" pitchFamily="34" charset="0"/>
              </a:rPr>
              <a:t>Ensure proportionality approach of the Green Book and TAG is applie</a:t>
            </a:r>
            <a:r>
              <a:rPr lang="en-GB" sz="3000" dirty="0">
                <a:solidFill>
                  <a:srgbClr val="000000"/>
                </a:solidFill>
                <a:latin typeface="Arial" panose="020B0604020202020204" pitchFamily="34" charset="0"/>
                <a:cs typeface="Arial" panose="020B0604020202020204" pitchFamily="34" charset="0"/>
              </a:rPr>
              <a:t>d and consider simplifying the process leading for smaller projects. </a:t>
            </a:r>
          </a:p>
        </p:txBody>
      </p:sp>
    </p:spTree>
    <p:extLst>
      <p:ext uri="{BB962C8B-B14F-4D97-AF65-F5344CB8AC3E}">
        <p14:creationId xmlns:p14="http://schemas.microsoft.com/office/powerpoint/2010/main" val="328360706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9716B-AC78-0996-0040-11BBF5459E69}"/>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F57E876B-6637-E715-A3DF-2F381AE231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9A4704E7-4E3B-28FB-19FE-C139D7B2BF83}"/>
              </a:ext>
            </a:extLst>
          </p:cNvPr>
          <p:cNvSpPr txBox="1">
            <a:spLocks noGrp="1"/>
          </p:cNvSpPr>
          <p:nvPr>
            <p:ph type="title" idx="4294967295"/>
          </p:nvPr>
        </p:nvSpPr>
        <p:spPr>
          <a:xfrm>
            <a:off x="792000" y="864000"/>
            <a:ext cx="11550220" cy="1233806"/>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How can ncat drive change?</a:t>
            </a:r>
            <a:endPar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4" name="ncat presentation template guidance P1">
            <a:extLst>
              <a:ext uri="{FF2B5EF4-FFF2-40B4-BE49-F238E27FC236}">
                <a16:creationId xmlns:a16="http://schemas.microsoft.com/office/drawing/2014/main" id="{C58FE265-A2F2-62B5-56F8-E844B577182E}"/>
              </a:ext>
            </a:extLst>
          </p:cNvPr>
          <p:cNvSpPr txBox="1">
            <a:spLocks/>
          </p:cNvSpPr>
          <p:nvPr/>
        </p:nvSpPr>
        <p:spPr>
          <a:xfrm>
            <a:off x="762986" y="2588888"/>
            <a:ext cx="11420302" cy="1777481"/>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3600" b="1" dirty="0">
                <a:solidFill>
                  <a:srgbClr val="E35933"/>
                </a:solidFill>
                <a:latin typeface="Arial" panose="020B0604020202020204" pitchFamily="34" charset="0"/>
                <a:ea typeface="Calibri" panose="020F0502020204030204" pitchFamily="34" charset="0"/>
                <a:cs typeface="Arial" panose="020B0604020202020204" pitchFamily="34" charset="0"/>
              </a:rPr>
              <a:t>Below are recommendations for ncat drive change and increase access to funding for accessibility schemes.</a:t>
            </a:r>
            <a:endParaRPr lang="en-GB" sz="36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6" name="We work directly with disabled people to undertake research and develop solutions…">
            <a:extLst>
              <a:ext uri="{FF2B5EF4-FFF2-40B4-BE49-F238E27FC236}">
                <a16:creationId xmlns:a16="http://schemas.microsoft.com/office/drawing/2014/main" id="{77A65F45-DB8F-CC5B-C27B-DC200FF6F7EA}"/>
              </a:ext>
            </a:extLst>
          </p:cNvPr>
          <p:cNvSpPr txBox="1">
            <a:spLocks/>
          </p:cNvSpPr>
          <p:nvPr/>
        </p:nvSpPr>
        <p:spPr>
          <a:xfrm>
            <a:off x="771696" y="4952228"/>
            <a:ext cx="10984873" cy="7337586"/>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Recommendation 1: </a:t>
            </a:r>
            <a:r>
              <a:rPr lang="en-GB" sz="2800" dirty="0">
                <a:solidFill>
                  <a:srgbClr val="000000"/>
                </a:solidFill>
                <a:latin typeface="Arial" panose="020B0604020202020204" pitchFamily="34" charset="0"/>
                <a:cs typeface="Arial" panose="020B0604020202020204" pitchFamily="34" charset="0"/>
              </a:rPr>
              <a:t>ncat will use and share these findings to inform future research in conjunction with priorities identified through the voices and experiences of disabled people.</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Recommendation 2: </a:t>
            </a:r>
            <a:r>
              <a:rPr lang="en-GB" sz="2800" dirty="0">
                <a:solidFill>
                  <a:srgbClr val="000000"/>
                </a:solidFill>
                <a:latin typeface="Arial" panose="020B0604020202020204" pitchFamily="34" charset="0"/>
                <a:cs typeface="Arial" panose="020B0604020202020204" pitchFamily="34" charset="0"/>
              </a:rPr>
              <a:t>ncat will work with partners and stakeholders to make these findings available for them to use to robustly evidence the issues faced by disabled people when accessing transport.</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Recommendation 3: </a:t>
            </a:r>
            <a:r>
              <a:rPr lang="en-GB" sz="2800" dirty="0">
                <a:solidFill>
                  <a:srgbClr val="000000"/>
                </a:solidFill>
                <a:latin typeface="Arial" panose="020B0604020202020204" pitchFamily="34" charset="0"/>
                <a:cs typeface="Arial" panose="020B0604020202020204" pitchFamily="34" charset="0"/>
              </a:rPr>
              <a:t>ncat will work with policy makers, transport providers and industry to translate these findings to influence future policy and to develop solutions, products and services to reduce the transport accessibility gap. This is particularly important to engage with the Department for Transport on this topic, </a:t>
            </a:r>
          </a:p>
        </p:txBody>
      </p:sp>
      <p:sp>
        <p:nvSpPr>
          <p:cNvPr id="5" name="We work directly with disabled people to undertake research and develop solutions…">
            <a:extLst>
              <a:ext uri="{FF2B5EF4-FFF2-40B4-BE49-F238E27FC236}">
                <a16:creationId xmlns:a16="http://schemas.microsoft.com/office/drawing/2014/main" id="{03BC23E4-5B6F-1F93-70C9-E53038CF9852}"/>
              </a:ext>
            </a:extLst>
          </p:cNvPr>
          <p:cNvSpPr txBox="1">
            <a:spLocks/>
          </p:cNvSpPr>
          <p:nvPr/>
        </p:nvSpPr>
        <p:spPr>
          <a:xfrm>
            <a:off x="12558469" y="4952228"/>
            <a:ext cx="11053835" cy="7491474"/>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dirty="0">
                <a:solidFill>
                  <a:srgbClr val="000000"/>
                </a:solidFill>
                <a:latin typeface="Arial" panose="020B0604020202020204" pitchFamily="34" charset="0"/>
                <a:cs typeface="Arial" panose="020B0604020202020204" pitchFamily="34" charset="0"/>
              </a:rPr>
              <a:t>a lot of the changes are expected to be driven by the Government and the guidance, training and data they make available.</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Recommendation 4: </a:t>
            </a:r>
            <a:r>
              <a:rPr lang="en-GB" sz="2800" dirty="0">
                <a:solidFill>
                  <a:srgbClr val="000000"/>
                </a:solidFill>
                <a:latin typeface="Arial" panose="020B0604020202020204" pitchFamily="34" charset="0"/>
                <a:cs typeface="Arial" panose="020B0604020202020204" pitchFamily="34" charset="0"/>
              </a:rPr>
              <a:t>ncat will consider deepening this research using subject-matter expertise to detail how the recommendations should be implemented breaking down the activities to achieve change.</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Recommendation 5: </a:t>
            </a:r>
            <a:r>
              <a:rPr lang="en-GB" sz="2800" dirty="0">
                <a:solidFill>
                  <a:srgbClr val="000000"/>
                </a:solidFill>
                <a:latin typeface="Arial" panose="020B0604020202020204" pitchFamily="34" charset="0"/>
                <a:cs typeface="Arial" panose="020B0604020202020204" pitchFamily="34" charset="0"/>
              </a:rPr>
              <a:t>ncat will consider expanding the research to study the specificities of the Welsh, Scottish and North Irish contexts.</a:t>
            </a:r>
          </a:p>
          <a:p>
            <a:pPr>
              <a:lnSpc>
                <a:spcPct val="150000"/>
              </a:lnSpc>
              <a:spcBef>
                <a:spcPts val="1200"/>
              </a:spcBef>
            </a:pPr>
            <a:r>
              <a:rPr lang="en-GB" sz="2800" b="1" dirty="0">
                <a:solidFill>
                  <a:srgbClr val="000000"/>
                </a:solidFill>
                <a:latin typeface="Arial" panose="020B0604020202020204" pitchFamily="34" charset="0"/>
                <a:cs typeface="Arial" panose="020B0604020202020204" pitchFamily="34" charset="0"/>
              </a:rPr>
              <a:t>Recommendation 6: </a:t>
            </a:r>
            <a:r>
              <a:rPr lang="en-GB" sz="2800" dirty="0">
                <a:solidFill>
                  <a:srgbClr val="000000"/>
                </a:solidFill>
                <a:latin typeface="Arial" panose="020B0604020202020204" pitchFamily="34" charset="0"/>
                <a:cs typeface="Arial" panose="020B0604020202020204" pitchFamily="34" charset="0"/>
              </a:rPr>
              <a:t>ncat will consider enabling, setting up or managing a central resource to facilitate sharing of information between public sector transport organisations.</a:t>
            </a:r>
          </a:p>
        </p:txBody>
      </p:sp>
    </p:spTree>
    <p:extLst>
      <p:ext uri="{BB962C8B-B14F-4D97-AF65-F5344CB8AC3E}">
        <p14:creationId xmlns:p14="http://schemas.microsoft.com/office/powerpoint/2010/main" val="73761637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757D2-C37E-DF06-BFE7-D8BCC73A38C9}"/>
            </a:ext>
          </a:extLst>
        </p:cNvPr>
        <p:cNvGrpSpPr/>
        <p:nvPr/>
      </p:nvGrpSpPr>
      <p:grpSpPr>
        <a:xfrm>
          <a:off x="0" y="0"/>
          <a:ext cx="0" cy="0"/>
          <a:chOff x="0" y="0"/>
          <a:chExt cx="0" cy="0"/>
        </a:xfrm>
      </p:grpSpPr>
      <p:pic>
        <p:nvPicPr>
          <p:cNvPr id="3" name="Wheel-Salmon.png">
            <a:extLst>
              <a:ext uri="{FF2B5EF4-FFF2-40B4-BE49-F238E27FC236}">
                <a16:creationId xmlns:a16="http://schemas.microsoft.com/office/drawing/2014/main" id="{4B93DEE1-9667-FD3C-8FAA-0C9684C5480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pic>
        <p:nvPicPr>
          <p:cNvPr id="2" name="ncat-logo.png">
            <a:extLst>
              <a:ext uri="{FF2B5EF4-FFF2-40B4-BE49-F238E27FC236}">
                <a16:creationId xmlns:a16="http://schemas.microsoft.com/office/drawing/2014/main" id="{B07814EB-8A0D-E039-7201-5D408AFEED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6" name="What is ncat?">
            <a:extLst>
              <a:ext uri="{FF2B5EF4-FFF2-40B4-BE49-F238E27FC236}">
                <a16:creationId xmlns:a16="http://schemas.microsoft.com/office/drawing/2014/main" id="{1899D29E-2DDA-006B-B531-B99B455D66DB}"/>
              </a:ext>
            </a:extLst>
          </p:cNvPr>
          <p:cNvSpPr txBox="1">
            <a:spLocks noGrp="1"/>
          </p:cNvSpPr>
          <p:nvPr>
            <p:ph type="title" idx="4294967295"/>
          </p:nvPr>
        </p:nvSpPr>
        <p:spPr>
          <a:xfrm>
            <a:off x="792000" y="864000"/>
            <a:ext cx="5861713"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Contacts</a:t>
            </a:r>
            <a:endPar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5" name="ncat presentation template guidance P1">
            <a:extLst>
              <a:ext uri="{FF2B5EF4-FFF2-40B4-BE49-F238E27FC236}">
                <a16:creationId xmlns:a16="http://schemas.microsoft.com/office/drawing/2014/main" id="{7AEF29D6-5879-D64A-34BA-2C7080715082}"/>
              </a:ext>
            </a:extLst>
          </p:cNvPr>
          <p:cNvSpPr txBox="1">
            <a:spLocks/>
          </p:cNvSpPr>
          <p:nvPr/>
        </p:nvSpPr>
        <p:spPr>
          <a:xfrm>
            <a:off x="924097" y="2975363"/>
            <a:ext cx="15896508" cy="4692533"/>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ncat website:	</a:t>
            </a:r>
            <a:r>
              <a:rPr lang="en-GB" sz="4800" dirty="0">
                <a:solidFill>
                  <a:srgbClr val="000000"/>
                </a:solidFill>
                <a:latin typeface="Arial" panose="020B0604020202020204" pitchFamily="34" charset="0"/>
                <a:ea typeface="Calibri"/>
                <a:cs typeface="Arial" panose="020B0604020202020204" pitchFamily="34" charset="0"/>
                <a:hlinkClick r:id="rId5"/>
              </a:rPr>
              <a:t>www.ncat.uk</a:t>
            </a:r>
            <a:r>
              <a:rPr lang="en-GB" sz="4800" dirty="0">
                <a:solidFill>
                  <a:srgbClr val="000000"/>
                </a:solidFill>
                <a:latin typeface="Arial" panose="020B0604020202020204" pitchFamily="34" charset="0"/>
                <a:ea typeface="Calibri"/>
                <a:cs typeface="Arial" panose="020B0604020202020204" pitchFamily="34" charset="0"/>
              </a:rPr>
              <a:t> </a:t>
            </a:r>
            <a:endParaRPr lang="en-GB" sz="4800" dirty="0">
              <a:latin typeface="Arial" panose="020B0604020202020204" pitchFamily="34" charset="0"/>
              <a:cs typeface="Arial" panose="020B0604020202020204" pitchFamily="34" charset="0"/>
            </a:endParaRPr>
          </a:p>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LinkedIn: </a:t>
            </a:r>
            <a:r>
              <a:rPr lang="en-GB" sz="4800" dirty="0">
                <a:solidFill>
                  <a:srgbClr val="535860"/>
                </a:solidFill>
                <a:latin typeface="Arial" panose="020B0604020202020204" pitchFamily="34" charset="0"/>
                <a:ea typeface="+mj-lt"/>
                <a:cs typeface="Arial" panose="020B0604020202020204" pitchFamily="34" charset="0"/>
                <a:hlinkClick r:id="rId6"/>
              </a:rPr>
              <a:t>www.linkedin.com/company/ncat-uk</a:t>
            </a:r>
            <a:r>
              <a:rPr lang="en-GB" sz="4800" dirty="0">
                <a:solidFill>
                  <a:srgbClr val="000000"/>
                </a:solidFill>
                <a:latin typeface="Arial" panose="020B0604020202020204" pitchFamily="34" charset="0"/>
                <a:ea typeface="Calibri"/>
                <a:cs typeface="Arial" panose="020B0604020202020204" pitchFamily="34" charset="0"/>
              </a:rPr>
              <a:t> </a:t>
            </a:r>
          </a:p>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Email:	</a:t>
            </a:r>
            <a:r>
              <a:rPr lang="en-GB" sz="4800" dirty="0">
                <a:solidFill>
                  <a:srgbClr val="000000"/>
                </a:solidFill>
                <a:latin typeface="Arial" panose="020B0604020202020204" pitchFamily="34" charset="0"/>
                <a:ea typeface="Calibri"/>
                <a:cs typeface="Arial" panose="020B0604020202020204" pitchFamily="34" charset="0"/>
                <a:hlinkClick r:id="rId7"/>
              </a:rPr>
              <a:t>info@ncat.uk</a:t>
            </a:r>
            <a:endParaRPr lang="en-GB" sz="4800" dirty="0">
              <a:solidFill>
                <a:srgbClr val="000000"/>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348380425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BD8B6-03F3-CEB7-492F-93FC35476FB4}"/>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9A0327F9-19C2-F1B0-BD68-D79538C87E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DDBF7504-C9CB-E532-9171-7E7DE92BDB22}"/>
              </a:ext>
            </a:extLst>
          </p:cNvPr>
          <p:cNvSpPr txBox="1">
            <a:spLocks noGrp="1"/>
          </p:cNvSpPr>
          <p:nvPr>
            <p:ph type="title" idx="4294967295"/>
          </p:nvPr>
        </p:nvSpPr>
        <p:spPr>
          <a:xfrm>
            <a:off x="792000" y="864000"/>
            <a:ext cx="10984873"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Terms used in this report </a:t>
            </a:r>
            <a:endPar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6" name="We work directly with disabled people to undertake research and develop solutions…">
            <a:extLst>
              <a:ext uri="{FF2B5EF4-FFF2-40B4-BE49-F238E27FC236}">
                <a16:creationId xmlns:a16="http://schemas.microsoft.com/office/drawing/2014/main" id="{19967FAC-3BA8-1C6B-DB63-AFAEF4F546EC}"/>
              </a:ext>
            </a:extLst>
          </p:cNvPr>
          <p:cNvSpPr txBox="1">
            <a:spLocks/>
          </p:cNvSpPr>
          <p:nvPr/>
        </p:nvSpPr>
        <p:spPr>
          <a:xfrm>
            <a:off x="1041663" y="2888585"/>
            <a:ext cx="10984873" cy="8938024"/>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Appraisal</a:t>
            </a:r>
            <a:r>
              <a:rPr lang="en-GB" sz="2800" dirty="0">
                <a:solidFill>
                  <a:srgbClr val="000000"/>
                </a:solidFill>
                <a:latin typeface="Arial" panose="020B0604020202020204" pitchFamily="34" charset="0"/>
                <a:cs typeface="Arial" panose="020B0604020202020204" pitchFamily="34" charset="0"/>
              </a:rPr>
              <a:t> – A systematic process used to assess the economic viability, feasibility and impacts of a project.</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Appraisal Summary Table (AST) </a:t>
            </a:r>
            <a:r>
              <a:rPr lang="en-GB" sz="2800" dirty="0">
                <a:solidFill>
                  <a:srgbClr val="000000"/>
                </a:solidFill>
                <a:latin typeface="Arial" panose="020B0604020202020204" pitchFamily="34" charset="0"/>
                <a:cs typeface="Arial" panose="020B0604020202020204" pitchFamily="34" charset="0"/>
              </a:rPr>
              <a:t>– A table that shows the impacts of a project, including social, environmental, and economic effects, typically appended to the business case.</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Benefit-Cost Ratio (BCR) </a:t>
            </a:r>
            <a:r>
              <a:rPr lang="en-GB" sz="2800" dirty="0">
                <a:solidFill>
                  <a:srgbClr val="000000"/>
                </a:solidFill>
                <a:latin typeface="Arial" panose="020B0604020202020204" pitchFamily="34" charset="0"/>
                <a:cs typeface="Arial" panose="020B0604020202020204" pitchFamily="34" charset="0"/>
              </a:rPr>
              <a:t>– A metric that compares expected benefits of a project to its total costs. A higher number means better value. </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Business Case </a:t>
            </a:r>
            <a:r>
              <a:rPr lang="en-GB" sz="2800" dirty="0">
                <a:solidFill>
                  <a:srgbClr val="000000"/>
                </a:solidFill>
                <a:latin typeface="Arial" panose="020B0604020202020204" pitchFamily="34" charset="0"/>
                <a:cs typeface="Arial" panose="020B0604020202020204" pitchFamily="34" charset="0"/>
              </a:rPr>
              <a:t>– A document that explains why a project should be funded. It explains the need for the investment, benefits, costs and how the project will be delivered. </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Distributional Impact </a:t>
            </a:r>
            <a:r>
              <a:rPr lang="en-GB" sz="2800" dirty="0">
                <a:solidFill>
                  <a:srgbClr val="000000"/>
                </a:solidFill>
                <a:latin typeface="Arial" panose="020B0604020202020204" pitchFamily="34" charset="0"/>
                <a:cs typeface="Arial" panose="020B0604020202020204" pitchFamily="34" charset="0"/>
              </a:rPr>
              <a:t>– How the effects of a project are spread across different groups of people, like disabled or low-income users. </a:t>
            </a:r>
          </a:p>
        </p:txBody>
      </p:sp>
      <p:sp>
        <p:nvSpPr>
          <p:cNvPr id="5" name="We work directly with disabled people to undertake research and develop solutions…">
            <a:extLst>
              <a:ext uri="{FF2B5EF4-FFF2-40B4-BE49-F238E27FC236}">
                <a16:creationId xmlns:a16="http://schemas.microsoft.com/office/drawing/2014/main" id="{F2967E04-E2DF-E3C5-9FE8-A0488CA371B9}"/>
              </a:ext>
            </a:extLst>
          </p:cNvPr>
          <p:cNvSpPr txBox="1">
            <a:spLocks/>
          </p:cNvSpPr>
          <p:nvPr/>
        </p:nvSpPr>
        <p:spPr>
          <a:xfrm>
            <a:off x="12696394" y="2888585"/>
            <a:ext cx="10984873" cy="9326720"/>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HM Treasury </a:t>
            </a:r>
            <a:r>
              <a:rPr lang="en-GB" sz="2800" dirty="0">
                <a:solidFill>
                  <a:srgbClr val="000000"/>
                </a:solidFill>
                <a:latin typeface="Arial" panose="020B0604020202020204" pitchFamily="34" charset="0"/>
                <a:cs typeface="Arial" panose="020B0604020202020204" pitchFamily="34" charset="0"/>
              </a:rPr>
              <a:t>– The UK Government department responsible for managing public money and setting rules for how it should be spent.</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Indicative BCR </a:t>
            </a:r>
            <a:r>
              <a:rPr lang="en-GB" sz="2800" dirty="0">
                <a:solidFill>
                  <a:srgbClr val="000000"/>
                </a:solidFill>
                <a:latin typeface="Arial" panose="020B0604020202020204" pitchFamily="34" charset="0"/>
                <a:cs typeface="Arial" panose="020B0604020202020204" pitchFamily="34" charset="0"/>
              </a:rPr>
              <a:t>– A newer way to include benefits that are hard to measure in monetary terms.</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Inclusive Transport Strategy (ITS) </a:t>
            </a:r>
            <a:r>
              <a:rPr lang="en-GB" sz="2800" dirty="0">
                <a:solidFill>
                  <a:srgbClr val="000000"/>
                </a:solidFill>
                <a:latin typeface="Arial" panose="020B0604020202020204" pitchFamily="34" charset="0"/>
                <a:cs typeface="Arial" panose="020B0604020202020204" pitchFamily="34" charset="0"/>
              </a:rPr>
              <a:t>– A government plan to make transport more accessible for disabled people by 2030.</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Place-based Business Case </a:t>
            </a:r>
            <a:r>
              <a:rPr lang="en-GB" sz="2800" dirty="0">
                <a:solidFill>
                  <a:srgbClr val="000000"/>
                </a:solidFill>
                <a:latin typeface="Arial" panose="020B0604020202020204" pitchFamily="34" charset="0"/>
                <a:cs typeface="Arial" panose="020B0604020202020204" pitchFamily="34" charset="0"/>
              </a:rPr>
              <a:t>– A business case that focuses on the needs and benefits for a specific local area or community.</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Purple Pound </a:t>
            </a:r>
            <a:r>
              <a:rPr lang="en-GB" sz="2800" dirty="0">
                <a:solidFill>
                  <a:srgbClr val="000000"/>
                </a:solidFill>
                <a:latin typeface="Arial" panose="020B0604020202020204" pitchFamily="34" charset="0"/>
                <a:cs typeface="Arial" panose="020B0604020202020204" pitchFamily="34" charset="0"/>
              </a:rPr>
              <a:t>– The spending power of disabled people and their households in the UK, estimated at £274 billion per year.</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Scorecard</a:t>
            </a:r>
            <a:r>
              <a:rPr lang="en-GB" sz="2800" dirty="0">
                <a:solidFill>
                  <a:srgbClr val="000000"/>
                </a:solidFill>
                <a:latin typeface="Arial" panose="020B0604020202020204" pitchFamily="34" charset="0"/>
                <a:cs typeface="Arial" panose="020B0604020202020204" pitchFamily="34" charset="0"/>
              </a:rPr>
              <a:t> - A tool used to measure and track performance across different areas.</a:t>
            </a:r>
          </a:p>
          <a:p>
            <a:pPr>
              <a:lnSpc>
                <a:spcPct val="150000"/>
              </a:lnSpc>
              <a:spcBef>
                <a:spcPts val="1200"/>
              </a:spcBef>
            </a:pPr>
            <a:endParaRPr lang="en-GB" sz="32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579084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2494D-B731-A053-B415-6F88FD50CE30}"/>
            </a:ext>
          </a:extLst>
        </p:cNvPr>
        <p:cNvGrpSpPr/>
        <p:nvPr/>
      </p:nvGrpSpPr>
      <p:grpSpPr>
        <a:xfrm>
          <a:off x="0" y="0"/>
          <a:ext cx="0" cy="0"/>
          <a:chOff x="0" y="0"/>
          <a:chExt cx="0" cy="0"/>
        </a:xfrm>
      </p:grpSpPr>
      <p:sp>
        <p:nvSpPr>
          <p:cNvPr id="2" name="What is ncat?">
            <a:extLst>
              <a:ext uri="{FF2B5EF4-FFF2-40B4-BE49-F238E27FC236}">
                <a16:creationId xmlns:a16="http://schemas.microsoft.com/office/drawing/2014/main" id="{159790C3-48EB-7FBB-1E41-29A21EFF0172}"/>
              </a:ext>
            </a:extLst>
          </p:cNvPr>
          <p:cNvSpPr txBox="1">
            <a:spLocks noGrp="1"/>
          </p:cNvSpPr>
          <p:nvPr>
            <p:ph type="title" idx="4294967295"/>
          </p:nvPr>
        </p:nvSpPr>
        <p:spPr>
          <a:xfrm>
            <a:off x="792000" y="864000"/>
            <a:ext cx="11123524" cy="249745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Terms used in this report </a:t>
            </a:r>
            <a:r>
              <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(part 2) </a:t>
            </a:r>
          </a:p>
        </p:txBody>
      </p:sp>
      <p:sp>
        <p:nvSpPr>
          <p:cNvPr id="6" name="We work directly with disabled people to undertake research and develop solutions…">
            <a:extLst>
              <a:ext uri="{FF2B5EF4-FFF2-40B4-BE49-F238E27FC236}">
                <a16:creationId xmlns:a16="http://schemas.microsoft.com/office/drawing/2014/main" id="{CEA497D7-8768-DF5B-906F-738DF0E1C528}"/>
              </a:ext>
            </a:extLst>
          </p:cNvPr>
          <p:cNvSpPr txBox="1">
            <a:spLocks/>
          </p:cNvSpPr>
          <p:nvPr/>
        </p:nvSpPr>
        <p:spPr>
          <a:xfrm>
            <a:off x="1062749" y="3981802"/>
            <a:ext cx="10984873" cy="7645363"/>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The Five Case Model - </a:t>
            </a:r>
            <a:r>
              <a:rPr lang="en-GB" sz="2800" dirty="0">
                <a:solidFill>
                  <a:srgbClr val="000000"/>
                </a:solidFill>
                <a:latin typeface="Arial" panose="020B0604020202020204" pitchFamily="34" charset="0"/>
                <a:cs typeface="Arial" panose="020B0604020202020204" pitchFamily="34" charset="0"/>
              </a:rPr>
              <a:t>The UK Government’s method for checking if a project is a good use of public money. It looks at five dimensions: strategic, economic, financial, commercial, and management.</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The Green Book – </a:t>
            </a:r>
            <a:r>
              <a:rPr lang="en-GB" sz="2800" dirty="0">
                <a:solidFill>
                  <a:srgbClr val="000000"/>
                </a:solidFill>
                <a:latin typeface="Arial" panose="020B0604020202020204" pitchFamily="34" charset="0"/>
                <a:cs typeface="Arial" panose="020B0604020202020204" pitchFamily="34" charset="0"/>
              </a:rPr>
              <a:t>HM Treasury guidance on how to plan and assess public spending.</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The Green Book Review - </a:t>
            </a:r>
            <a:r>
              <a:rPr lang="en-GB" sz="2800" dirty="0">
                <a:solidFill>
                  <a:srgbClr val="000000"/>
                </a:solidFill>
                <a:latin typeface="Arial" panose="020B0604020202020204" pitchFamily="34" charset="0"/>
                <a:cs typeface="Arial" panose="020B0604020202020204" pitchFamily="34" charset="0"/>
              </a:rPr>
              <a:t>A 2025 review of the UK Government’s official guidance for public spending decisions.</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Transport Analysis Guidance (TAG) – </a:t>
            </a:r>
            <a:r>
              <a:rPr lang="en-GB" sz="2800" dirty="0">
                <a:solidFill>
                  <a:srgbClr val="000000"/>
                </a:solidFill>
                <a:latin typeface="Arial" panose="020B0604020202020204" pitchFamily="34" charset="0"/>
                <a:cs typeface="Arial" panose="020B0604020202020204" pitchFamily="34" charset="0"/>
              </a:rPr>
              <a:t>UK Government guidance and best practice on how to assess transport projects. </a:t>
            </a:r>
          </a:p>
          <a:p>
            <a:pPr>
              <a:lnSpc>
                <a:spcPct val="150000"/>
              </a:lnSpc>
              <a:spcBef>
                <a:spcPts val="1200"/>
              </a:spcBef>
            </a:pPr>
            <a:r>
              <a:rPr lang="en-GB" sz="2800" b="1" dirty="0">
                <a:solidFill>
                  <a:srgbClr val="3C53D3"/>
                </a:solidFill>
                <a:latin typeface="Arial" panose="020B0604020202020204" pitchFamily="34" charset="0"/>
                <a:cs typeface="Arial" panose="020B0604020202020204" pitchFamily="34" charset="0"/>
              </a:rPr>
              <a:t>Value for Money (</a:t>
            </a:r>
            <a:r>
              <a:rPr lang="en-GB" sz="2800" b="1" dirty="0" err="1">
                <a:solidFill>
                  <a:srgbClr val="3C53D3"/>
                </a:solidFill>
                <a:latin typeface="Arial" panose="020B0604020202020204" pitchFamily="34" charset="0"/>
                <a:cs typeface="Arial" panose="020B0604020202020204" pitchFamily="34" charset="0"/>
              </a:rPr>
              <a:t>VfM</a:t>
            </a:r>
            <a:r>
              <a:rPr lang="en-GB" sz="2800" b="1" dirty="0">
                <a:solidFill>
                  <a:srgbClr val="3C53D3"/>
                </a:solidFill>
                <a:latin typeface="Arial" panose="020B0604020202020204" pitchFamily="34" charset="0"/>
                <a:cs typeface="Arial" panose="020B0604020202020204" pitchFamily="34" charset="0"/>
              </a:rPr>
              <a:t>) – </a:t>
            </a:r>
            <a:r>
              <a:rPr lang="en-GB" sz="2800" dirty="0">
                <a:solidFill>
                  <a:srgbClr val="000000"/>
                </a:solidFill>
                <a:latin typeface="Arial" panose="020B0604020202020204" pitchFamily="34" charset="0"/>
                <a:cs typeface="Arial" panose="020B0604020202020204" pitchFamily="34" charset="0"/>
              </a:rPr>
              <a:t>A way to check if the benefits of a project are worth the cost.</a:t>
            </a:r>
          </a:p>
        </p:txBody>
      </p:sp>
      <p:pic>
        <p:nvPicPr>
          <p:cNvPr id="5" name="Picture 4" descr="A woman with crutches standing in front of a red double-decker London bus. ">
            <a:extLst>
              <a:ext uri="{FF2B5EF4-FFF2-40B4-BE49-F238E27FC236}">
                <a16:creationId xmlns:a16="http://schemas.microsoft.com/office/drawing/2014/main" id="{88B467F2-DD43-9877-A138-448C17DE948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558056" y="-1"/>
            <a:ext cx="10825943" cy="13716000"/>
          </a:xfrm>
          <a:prstGeom prst="rect">
            <a:avLst/>
          </a:prstGeom>
        </p:spPr>
      </p:pic>
      <p:pic>
        <p:nvPicPr>
          <p:cNvPr id="3" name="Wheel-Salmon.png">
            <a:extLst>
              <a:ext uri="{FF2B5EF4-FFF2-40B4-BE49-F238E27FC236}">
                <a16:creationId xmlns:a16="http://schemas.microsoft.com/office/drawing/2014/main" id="{F89CD8CE-DAAA-4E34-002C-892F626326BD}"/>
              </a:ext>
              <a:ext uri="{C183D7F6-B498-43B3-948B-1728B52AA6E4}">
                <adec:decorative xmlns:adec="http://schemas.microsoft.com/office/drawing/2017/decorative" val="1"/>
              </a:ext>
            </a:extLst>
          </p:cNvPr>
          <p:cNvPicPr/>
          <p:nvPr/>
        </p:nvPicPr>
        <p:blipFill>
          <a:blip r:embed="rId4" cstate="screen">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spTree>
    <p:extLst>
      <p:ext uri="{BB962C8B-B14F-4D97-AF65-F5344CB8AC3E}">
        <p14:creationId xmlns:p14="http://schemas.microsoft.com/office/powerpoint/2010/main" val="267390991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D2599-BD59-6C9F-5AF6-CE7C3C94AE86}"/>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D5677814-C5C9-6A06-8284-752E2E9AF8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 name="What is ncat?">
            <a:extLst>
              <a:ext uri="{FF2B5EF4-FFF2-40B4-BE49-F238E27FC236}">
                <a16:creationId xmlns:a16="http://schemas.microsoft.com/office/drawing/2014/main" id="{3FD3E1DB-CF6F-D6C6-0280-43E774F3369A}"/>
              </a:ext>
            </a:extLst>
          </p:cNvPr>
          <p:cNvSpPr txBox="1">
            <a:spLocks noGrp="1"/>
          </p:cNvSpPr>
          <p:nvPr>
            <p:ph type="title" idx="4294967295"/>
          </p:nvPr>
        </p:nvSpPr>
        <p:spPr>
          <a:xfrm>
            <a:off x="792000" y="864000"/>
            <a:ext cx="18530627"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References</a:t>
            </a:r>
            <a:endParaRPr kumimoji="0" lang="en-GB" sz="6600" b="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3" name="Use Harvard referencing at the end of the presentation to cite any papers used&#10;For books follow this format: Surname, Initial. (Year of publication) Title. Edition if later than first. Place of publication: publisher. Series and volume number if relevant.&#10;For journal papers follow this format: Surname, Initial. (Year of publication) 'Title of article', Title of Journal, volume number (issue number), page reference. Available at: DOI or URL (if required) (Accessed: date).&#10;For newspaper articles follow this format: Surname, Initial. (Year of publication) 'Title of article', Title of Newspaper, Day and month, Page reference if available. Available at: URL (Accessed: date).&#10;">
            <a:extLst>
              <a:ext uri="{FF2B5EF4-FFF2-40B4-BE49-F238E27FC236}">
                <a16:creationId xmlns:a16="http://schemas.microsoft.com/office/drawing/2014/main" id="{EB619B9F-F026-7EF6-B465-5CBCAA39F799}"/>
              </a:ext>
            </a:extLst>
          </p:cNvPr>
          <p:cNvSpPr txBox="1"/>
          <p:nvPr/>
        </p:nvSpPr>
        <p:spPr>
          <a:xfrm>
            <a:off x="924097" y="2549678"/>
            <a:ext cx="22142743" cy="9944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457200">
              <a:lnSpc>
                <a:spcPct val="150000"/>
              </a:lnSpc>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3200" b="1" dirty="0">
                <a:solidFill>
                  <a:srgbClr val="3C53D3"/>
                </a:solidFill>
                <a:effectLst/>
                <a:latin typeface="Arial" panose="020B0604020202020204" pitchFamily="34" charset="0"/>
              </a:rPr>
              <a:t>Academic papers</a:t>
            </a:r>
          </a:p>
          <a:p>
            <a:pPr marL="571500" indent="-5715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Duckenfield, T. (2017) The Benefits of Improving Access to the United Kingdom Rail Network via the Access for All Programme. ITF Discussion Paper No. 2017-02. Paris: OECD/International Transport Forum. (Accessed: 21 October 2025).</a:t>
            </a:r>
          </a:p>
          <a:p>
            <a:pPr marL="571500" indent="-5715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err="1">
                <a:solidFill>
                  <a:srgbClr val="000000"/>
                </a:solidFill>
                <a:effectLst/>
                <a:latin typeface="Arial" panose="020B0604020202020204" pitchFamily="34" charset="0"/>
              </a:rPr>
              <a:t>Mackett</a:t>
            </a:r>
            <a:r>
              <a:rPr lang="en-GB" sz="2400" dirty="0">
                <a:solidFill>
                  <a:srgbClr val="000000"/>
                </a:solidFill>
                <a:effectLst/>
                <a:latin typeface="Arial" panose="020B0604020202020204" pitchFamily="34" charset="0"/>
              </a:rPr>
              <a:t>, R.L. (2014) ‘The health implications of inequalities in transport’, Journal of Transport &amp; Health, 1(3), pp. 202–209. Available at: </a:t>
            </a:r>
            <a:r>
              <a:rPr lang="en-GB" sz="2400" dirty="0">
                <a:solidFill>
                  <a:srgbClr val="000000"/>
                </a:solidFill>
                <a:effectLst/>
                <a:latin typeface="Arial" panose="020B0604020202020204" pitchFamily="34" charset="0"/>
                <a:hlinkClick r:id="rId4"/>
              </a:rPr>
              <a:t>https://doi.org/10.1016/j.jth.2014.07.001</a:t>
            </a:r>
            <a:r>
              <a:rPr lang="en-GB" sz="2400" dirty="0">
                <a:solidFill>
                  <a:srgbClr val="000000"/>
                </a:solidFill>
                <a:effectLst/>
                <a:latin typeface="Arial" panose="020B0604020202020204" pitchFamily="34" charset="0"/>
              </a:rPr>
              <a:t> (Accessed: 20 October 2025).</a:t>
            </a:r>
          </a:p>
          <a:p>
            <a:pPr marL="571500" indent="-5715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Lucas, K. (2012) ‘Transport and social exclusion: Where are we now?’, Transport Policy, 20, pp. 105–113. Available at: </a:t>
            </a:r>
            <a:r>
              <a:rPr lang="en-GB" sz="2400" dirty="0">
                <a:solidFill>
                  <a:srgbClr val="000000"/>
                </a:solidFill>
                <a:effectLst/>
                <a:latin typeface="Arial" panose="020B0604020202020204" pitchFamily="34" charset="0"/>
                <a:hlinkClick r:id="rId5"/>
              </a:rPr>
              <a:t>https://doi.org/10.1016/j.tranpol.2012.01.013</a:t>
            </a:r>
            <a:r>
              <a:rPr lang="en-GB" sz="2400" dirty="0">
                <a:solidFill>
                  <a:srgbClr val="000000"/>
                </a:solidFill>
                <a:effectLst/>
                <a:latin typeface="Arial" panose="020B0604020202020204" pitchFamily="34" charset="0"/>
              </a:rPr>
              <a:t> (Accessed: 20 October 2025).</a:t>
            </a:r>
          </a:p>
          <a:p>
            <a:pPr marL="571500" indent="-5715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Rebstock, M. (2017) Economic benefits of improved accessibility to transport systems and the role of transport in fostering tourism for all (ITF Discussion Paper No. 2017-04). Paris: OECD/International Transport Forum. (Accessed: 21 October 2025).</a:t>
            </a:r>
          </a:p>
          <a:p>
            <a:pPr marL="571500" indent="-5715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Martens, K. (2017) Transport Justice: Designing Fair Transportation Systems. New York: Routledge.</a:t>
            </a:r>
          </a:p>
          <a:p>
            <a:pPr marL="571500" indent="-5715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Yin, M., </a:t>
            </a:r>
            <a:r>
              <a:rPr lang="en-GB" sz="2400" dirty="0" err="1">
                <a:solidFill>
                  <a:srgbClr val="000000"/>
                </a:solidFill>
                <a:effectLst/>
                <a:latin typeface="Arial" panose="020B0604020202020204" pitchFamily="34" charset="0"/>
              </a:rPr>
              <a:t>Shaewitz</a:t>
            </a:r>
            <a:r>
              <a:rPr lang="en-GB" sz="2400" dirty="0">
                <a:solidFill>
                  <a:srgbClr val="000000"/>
                </a:solidFill>
                <a:effectLst/>
                <a:latin typeface="Arial" panose="020B0604020202020204" pitchFamily="34" charset="0"/>
              </a:rPr>
              <a:t>, D., Overton, C. &amp; Smith, D.-M. (2018) A Hidden Market: The Purchasing Power of Working-Age Adults with Disabilities. Washington, DC: American Institutes for Research. Available at: </a:t>
            </a:r>
            <a:r>
              <a:rPr lang="en-GB" sz="2400" dirty="0">
                <a:solidFill>
                  <a:srgbClr val="000000"/>
                </a:solidFill>
                <a:effectLst/>
                <a:latin typeface="Arial" panose="020B0604020202020204" pitchFamily="34" charset="0"/>
                <a:hlinkClick r:id="rId6"/>
              </a:rPr>
              <a:t>https://accessible-techcomm.org/wp-content/uploads/Hidden-Market-Spending-Power-of-People-with-Disabilities-April-2018.pdf</a:t>
            </a:r>
            <a:r>
              <a:rPr lang="en-GB" sz="2400" dirty="0">
                <a:solidFill>
                  <a:srgbClr val="000000"/>
                </a:solidFill>
                <a:effectLst/>
                <a:latin typeface="Arial" panose="020B0604020202020204" pitchFamily="34" charset="0"/>
              </a:rPr>
              <a:t> (Accessed: 21 October 2025).</a:t>
            </a:r>
          </a:p>
          <a:p>
            <a:pPr defTabSz="457200">
              <a:lnSpc>
                <a:spcPct val="150000"/>
              </a:lnSpc>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3200" b="1" dirty="0">
                <a:solidFill>
                  <a:srgbClr val="3C53D3"/>
                </a:solidFill>
                <a:latin typeface="Arial" panose="020B0604020202020204" pitchFamily="34" charset="0"/>
              </a:rPr>
              <a:t>Charity-authored publication</a:t>
            </a:r>
            <a:endParaRPr lang="en-GB" sz="3200" dirty="0">
              <a:solidFill>
                <a:srgbClr val="000000"/>
              </a:solidFill>
              <a:effectLst/>
              <a:latin typeface="Arial" panose="020B0604020202020204" pitchFamily="34" charset="0"/>
            </a:endParaRPr>
          </a:p>
          <a:p>
            <a:pPr marL="571500" indent="-5715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Scope (2023) The Purple Pound. London: Scope. Available at: </a:t>
            </a:r>
            <a:r>
              <a:rPr lang="en-GB" sz="2400" dirty="0">
                <a:solidFill>
                  <a:srgbClr val="000000"/>
                </a:solidFill>
                <a:effectLst/>
                <a:latin typeface="Arial" panose="020B0604020202020204" pitchFamily="34" charset="0"/>
                <a:hlinkClick r:id="rId7"/>
              </a:rPr>
              <a:t>https://www.scope.org.uk/media/purple-pound/</a:t>
            </a:r>
            <a:r>
              <a:rPr lang="en-GB" sz="2400" dirty="0">
                <a:solidFill>
                  <a:srgbClr val="000000"/>
                </a:solidFill>
                <a:effectLst/>
                <a:latin typeface="Arial" panose="020B0604020202020204" pitchFamily="34" charset="0"/>
              </a:rPr>
              <a:t> (Accessed: 20 October 2025).</a:t>
            </a:r>
          </a:p>
        </p:txBody>
      </p:sp>
      <p:pic>
        <p:nvPicPr>
          <p:cNvPr id="4" name="Wheel-Salmon.png">
            <a:extLst>
              <a:ext uri="{FF2B5EF4-FFF2-40B4-BE49-F238E27FC236}">
                <a16:creationId xmlns:a16="http://schemas.microsoft.com/office/drawing/2014/main" id="{23C3A606-8D00-BBB2-7BE9-818A5B06DF30}"/>
              </a:ext>
              <a:ext uri="{C183D7F6-B498-43B3-948B-1728B52AA6E4}">
                <adec:decorative xmlns:adec="http://schemas.microsoft.com/office/drawing/2017/decorative" val="1"/>
              </a:ext>
            </a:extLst>
          </p:cNvPr>
          <p:cNvPicPr/>
          <p:nvPr/>
        </p:nvPicPr>
        <p:blipFill>
          <a:blip r:embed="rId8" cstate="screen">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spTree>
    <p:extLst>
      <p:ext uri="{BB962C8B-B14F-4D97-AF65-F5344CB8AC3E}">
        <p14:creationId xmlns:p14="http://schemas.microsoft.com/office/powerpoint/2010/main" val="274484956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C2E09-F1E7-7C67-54E6-F9EDD72450F3}"/>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E0FA70E6-3B4C-7057-B091-9F2015C6B4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4" name="What is ncat?">
            <a:extLst>
              <a:ext uri="{FF2B5EF4-FFF2-40B4-BE49-F238E27FC236}">
                <a16:creationId xmlns:a16="http://schemas.microsoft.com/office/drawing/2014/main" id="{D5662AB3-5E42-87FF-D786-CAE7027B5E36}"/>
              </a:ext>
            </a:extLst>
          </p:cNvPr>
          <p:cNvSpPr txBox="1">
            <a:spLocks noGrp="1"/>
          </p:cNvSpPr>
          <p:nvPr>
            <p:ph type="title" idx="4294967295"/>
          </p:nvPr>
        </p:nvSpPr>
        <p:spPr>
          <a:xfrm>
            <a:off x="828000" y="864000"/>
            <a:ext cx="7650276"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References </a:t>
            </a:r>
            <a:r>
              <a:rPr kumimoji="0" lang="en-GB" sz="6600"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(part 2)</a:t>
            </a:r>
          </a:p>
        </p:txBody>
      </p:sp>
      <p:sp>
        <p:nvSpPr>
          <p:cNvPr id="3" name="Use Harvard referencing at the end of the presentation to cite any papers used&#10;For books follow this format: Surname, Initial. (Year of publication) Title. Edition if later than first. Place of publication: publisher. Series and volume number if relevant.&#10;For journal papers follow this format: Surname, Initial. (Year of publication) 'Title of article', Title of Journal, volume number (issue number), page reference. Available at: DOI or URL (if required) (Accessed: date).&#10;For newspaper articles follow this format: Surname, Initial. (Year of publication) 'Title of article', Title of Newspaper, Day and month, Page reference if available. Available at: URL (Accessed: date).&#10;">
            <a:extLst>
              <a:ext uri="{FF2B5EF4-FFF2-40B4-BE49-F238E27FC236}">
                <a16:creationId xmlns:a16="http://schemas.microsoft.com/office/drawing/2014/main" id="{61D14A3E-F16F-534E-5996-4D35BE98390C}"/>
              </a:ext>
            </a:extLst>
          </p:cNvPr>
          <p:cNvSpPr txBox="1"/>
          <p:nvPr/>
        </p:nvSpPr>
        <p:spPr>
          <a:xfrm>
            <a:off x="1041663" y="2568385"/>
            <a:ext cx="19793594" cy="925971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ctr">
            <a:spAutoFit/>
          </a:bodyPr>
          <a:lstStyle/>
          <a:p>
            <a:pPr defTabSz="457200">
              <a:lnSpc>
                <a:spcPct val="150000"/>
              </a:lnSpc>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3200" b="1" dirty="0">
                <a:solidFill>
                  <a:srgbClr val="3C53D3"/>
                </a:solidFill>
                <a:effectLst/>
                <a:latin typeface="Arial" panose="020B0604020202020204" pitchFamily="34" charset="0"/>
              </a:rPr>
              <a:t>Government policy papers and reports</a:t>
            </a:r>
          </a:p>
          <a:p>
            <a:pPr marL="457200" indent="-4572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Department for Transport (2018) The Inclusive Transport Strategy: achieving equal access for disabled people. London: Department for Transport. Available at: </a:t>
            </a:r>
            <a:r>
              <a:rPr lang="en-GB" sz="2400" dirty="0">
                <a:solidFill>
                  <a:srgbClr val="000000"/>
                </a:solidFill>
                <a:effectLst/>
                <a:latin typeface="Arial" panose="020B0604020202020204" pitchFamily="34" charset="0"/>
                <a:hlinkClick r:id="rId4"/>
              </a:rPr>
              <a:t>https://assets.publishing.service.gov.uk/media/5b570a11e5274a3fe478c352/inclusive-transport-strategy.pdf</a:t>
            </a:r>
            <a:r>
              <a:rPr lang="en-GB" sz="2400" dirty="0">
                <a:solidFill>
                  <a:srgbClr val="000000"/>
                </a:solidFill>
                <a:effectLst/>
                <a:latin typeface="Arial" panose="020B0604020202020204" pitchFamily="34" charset="0"/>
              </a:rPr>
              <a:t>  (Accessed 28 October 2025).</a:t>
            </a:r>
          </a:p>
          <a:p>
            <a:pPr marL="457200" indent="-4572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Department for Transport (2025) Access denied: rights versus reality in disabled people’s access to transport: Government Response. London: House of Commons. Available at: </a:t>
            </a:r>
            <a:r>
              <a:rPr lang="en-GB" sz="2400" dirty="0">
                <a:solidFill>
                  <a:srgbClr val="000000"/>
                </a:solidFill>
                <a:effectLst/>
                <a:latin typeface="Arial" panose="020B0604020202020204" pitchFamily="34" charset="0"/>
                <a:hlinkClick r:id="rId5"/>
              </a:rPr>
              <a:t>https://committees.parliament.uk/publications/48336/documents/252972/default/</a:t>
            </a:r>
            <a:r>
              <a:rPr lang="en-GB" sz="2400" dirty="0">
                <a:solidFill>
                  <a:srgbClr val="000000"/>
                </a:solidFill>
                <a:effectLst/>
                <a:latin typeface="Arial" panose="020B0604020202020204" pitchFamily="34" charset="0"/>
              </a:rPr>
              <a:t> (Accessed 21 October 2025).</a:t>
            </a:r>
          </a:p>
          <a:p>
            <a:pPr marL="457200" indent="-4572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Office for National Statistics (2023) Family Spending in the UK: April 2022 to March 2023. Newport: ONS. Available at: </a:t>
            </a:r>
            <a:r>
              <a:rPr lang="en-GB" sz="2400" dirty="0">
                <a:solidFill>
                  <a:srgbClr val="000000"/>
                </a:solidFill>
                <a:effectLst/>
                <a:latin typeface="Arial" panose="020B0604020202020204" pitchFamily="34" charset="0"/>
                <a:hlinkClick r:id="rId6"/>
              </a:rPr>
              <a:t>https://www.ons.gov.uk/peoplepopulationandcommunity/personalandhouseholdfinances/expenditure/bulletins/familyspendingintheuk/april2022tomarch2023</a:t>
            </a:r>
            <a:r>
              <a:rPr lang="en-GB" sz="2400" dirty="0">
                <a:solidFill>
                  <a:srgbClr val="000000"/>
                </a:solidFill>
                <a:effectLst/>
                <a:latin typeface="Arial" panose="020B0604020202020204" pitchFamily="34" charset="0"/>
              </a:rPr>
              <a:t> (Accessed: 20 October 2025).</a:t>
            </a:r>
          </a:p>
          <a:p>
            <a:pPr marL="457200" indent="-4572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Office for Statistics Regulation. (2022) Review of Transport Accessibility Statistics. Published 10 February 2022, last updated 25 April 2022. UK: Office for Statistics Regulation. Available at: </a:t>
            </a:r>
            <a:r>
              <a:rPr lang="en-GB" sz="2400" dirty="0">
                <a:solidFill>
                  <a:srgbClr val="000000"/>
                </a:solidFill>
                <a:effectLst/>
                <a:latin typeface="Arial" panose="020B0604020202020204" pitchFamily="34" charset="0"/>
                <a:hlinkClick r:id="rId7"/>
              </a:rPr>
              <a:t>https://osr.statisticsauthority.gov.uk/publication/review-of-transport-accessibility-statistics/</a:t>
            </a:r>
            <a:r>
              <a:rPr lang="en-GB" sz="2400" dirty="0">
                <a:solidFill>
                  <a:srgbClr val="000000"/>
                </a:solidFill>
                <a:effectLst/>
                <a:latin typeface="Arial" panose="020B0604020202020204" pitchFamily="34" charset="0"/>
              </a:rPr>
              <a:t> (Accessed 27 October 2025).</a:t>
            </a:r>
          </a:p>
          <a:p>
            <a:pPr marL="457200" indent="-457200" defTabSz="457200">
              <a:lnSpc>
                <a:spcPct val="150000"/>
              </a:lnSpc>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2400" dirty="0">
                <a:solidFill>
                  <a:srgbClr val="000000"/>
                </a:solidFill>
                <a:effectLst/>
                <a:latin typeface="Arial" panose="020B0604020202020204" pitchFamily="34" charset="0"/>
              </a:rPr>
              <a:t>Transport Committee (2025) Access denied: rights versus reality in disabled people’s access to transport. London: House of Commons. Available at: </a:t>
            </a:r>
            <a:r>
              <a:rPr lang="en-GB" sz="2400" dirty="0">
                <a:solidFill>
                  <a:srgbClr val="000000"/>
                </a:solidFill>
                <a:effectLst/>
                <a:latin typeface="Arial" panose="020B0604020202020204" pitchFamily="34" charset="0"/>
                <a:hlinkClick r:id="rId8"/>
              </a:rPr>
              <a:t>https://committees.parliament.uk/publications/47122/documents/244036/default/</a:t>
            </a:r>
            <a:r>
              <a:rPr lang="en-GB" sz="2400" dirty="0">
                <a:solidFill>
                  <a:srgbClr val="000000"/>
                </a:solidFill>
                <a:effectLst/>
                <a:latin typeface="Arial" panose="020B0604020202020204" pitchFamily="34" charset="0"/>
              </a:rPr>
              <a:t> (Accessed 21 October 2025).</a:t>
            </a:r>
          </a:p>
        </p:txBody>
      </p:sp>
      <p:pic>
        <p:nvPicPr>
          <p:cNvPr id="2" name="Wheel-Salmon.png">
            <a:extLst>
              <a:ext uri="{FF2B5EF4-FFF2-40B4-BE49-F238E27FC236}">
                <a16:creationId xmlns:a16="http://schemas.microsoft.com/office/drawing/2014/main" id="{2FFFF432-5323-78BA-4B26-5167CF72D9D9}"/>
              </a:ext>
              <a:ext uri="{C183D7F6-B498-43B3-948B-1728B52AA6E4}">
                <adec:decorative xmlns:adec="http://schemas.microsoft.com/office/drawing/2017/decorative" val="1"/>
              </a:ext>
            </a:extLst>
          </p:cNvPr>
          <p:cNvPicPr/>
          <p:nvPr/>
        </p:nvPicPr>
        <p:blipFill>
          <a:blip r:embed="rId9" cstate="screen">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spTree>
    <p:extLst>
      <p:ext uri="{BB962C8B-B14F-4D97-AF65-F5344CB8AC3E}">
        <p14:creationId xmlns:p14="http://schemas.microsoft.com/office/powerpoint/2010/main" val="2485286219"/>
      </p:ext>
    </p:extLst>
  </p:cSld>
  <p:clrMapOvr>
    <a:masterClrMapping/>
  </p:clrMapOvr>
  <p:transition spd="med"/>
</p:sld>
</file>

<file path=ppt/theme/theme1.xml><?xml version="1.0" encoding="utf-8"?>
<a:theme xmlns:a="http://schemas.openxmlformats.org/drawingml/2006/main" name="38_MinimalistLight">
  <a:themeElements>
    <a:clrScheme name="38_MinimalistLight">
      <a:dk1>
        <a:srgbClr val="53585F"/>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Lexend Bold"/>
        <a:ea typeface="Lexend Bold"/>
        <a:cs typeface="Lexend Bold"/>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8_MinimalistLight">
  <a:themeElements>
    <a:clrScheme name="38_MinimalistLight">
      <a:dk1>
        <a:srgbClr val="000000"/>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Lexend Bold"/>
        <a:ea typeface="Lexend Bold"/>
        <a:cs typeface="Lexend Bold"/>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BDF578D45BE234FAE89A69CB2E8BC13" ma:contentTypeVersion="15" ma:contentTypeDescription="Create a new document." ma:contentTypeScope="" ma:versionID="942a962e150559a0b7764d09f9369803">
  <xsd:schema xmlns:xsd="http://www.w3.org/2001/XMLSchema" xmlns:xs="http://www.w3.org/2001/XMLSchema" xmlns:p="http://schemas.microsoft.com/office/2006/metadata/properties" xmlns:ns2="dcc8dda3-294a-4e9d-b99d-d236da01e6ea" xmlns:ns3="47b27d8b-d7e5-4b4b-a503-0ff234d77c29" targetNamespace="http://schemas.microsoft.com/office/2006/metadata/properties" ma:root="true" ma:fieldsID="032ff164ad50b3958e4c4c3a49e6e116" ns2:_="" ns3:_="">
    <xsd:import namespace="dcc8dda3-294a-4e9d-b99d-d236da01e6ea"/>
    <xsd:import namespace="47b27d8b-d7e5-4b4b-a503-0ff234d77c2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c8dda3-294a-4e9d-b99d-d236da01e6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6aa3f76-4d61-4dcc-b0f8-f387d765d20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27d8b-d7e5-4b4b-a503-0ff234d77c2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892b2b2-f098-4502-add7-f8599a7cc241}" ma:internalName="TaxCatchAll" ma:showField="CatchAllData" ma:web="47b27d8b-d7e5-4b4b-a503-0ff234d77c2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c8dda3-294a-4e9d-b99d-d236da01e6ea">
      <Terms xmlns="http://schemas.microsoft.com/office/infopath/2007/PartnerControls"/>
    </lcf76f155ced4ddcb4097134ff3c332f>
    <TaxCatchAll xmlns="47b27d8b-d7e5-4b4b-a503-0ff234d77c29" xsi:nil="true"/>
  </documentManagement>
</p:properties>
</file>

<file path=customXml/itemProps1.xml><?xml version="1.0" encoding="utf-8"?>
<ds:datastoreItem xmlns:ds="http://schemas.openxmlformats.org/officeDocument/2006/customXml" ds:itemID="{1D76FA5C-89F5-435C-8AC3-226342027982}">
  <ds:schemaRefs>
    <ds:schemaRef ds:uri="http://schemas.microsoft.com/sharepoint/v3/contenttype/forms"/>
  </ds:schemaRefs>
</ds:datastoreItem>
</file>

<file path=customXml/itemProps2.xml><?xml version="1.0" encoding="utf-8"?>
<ds:datastoreItem xmlns:ds="http://schemas.openxmlformats.org/officeDocument/2006/customXml" ds:itemID="{73CEE1C7-E737-4E24-8BCA-D3BF832F8B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c8dda3-294a-4e9d-b99d-d236da01e6ea"/>
    <ds:schemaRef ds:uri="47b27d8b-d7e5-4b4b-a503-0ff234d77c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8CC1E5-240B-460A-B851-8C08044E13F8}">
  <ds:schemaRefs>
    <ds:schemaRef ds:uri="http://www.w3.org/XML/1998/namespace"/>
    <ds:schemaRef ds:uri="http://schemas.microsoft.com/office/2006/documentManagement/types"/>
    <ds:schemaRef ds:uri="dcc8dda3-294a-4e9d-b99d-d236da01e6ea"/>
    <ds:schemaRef ds:uri="47b27d8b-d7e5-4b4b-a503-0ff234d77c29"/>
    <ds:schemaRef ds:uri="http://purl.org/dc/terms/"/>
    <ds:schemaRef ds:uri="http://purl.org/dc/dcmitype/"/>
    <ds:schemaRef ds:uri="http://schemas.microsoft.com/office/2006/metadata/properties"/>
    <ds:schemaRef ds:uri="http://purl.org/dc/elements/1.1/"/>
    <ds:schemaRef ds:uri="http://schemas.microsoft.com/office/infopath/2007/PartnerControls"/>
    <ds:schemaRef ds:uri="http://schemas.openxmlformats.org/package/2006/metadata/core-properties"/>
  </ds:schemaRefs>
</ds:datastoreItem>
</file>

<file path=docMetadata/LabelInfo.xml><?xml version="1.0" encoding="utf-8"?>
<clbl:labelList xmlns:clbl="http://schemas.microsoft.com/office/2020/mipLabelMetadata">
  <clbl:label id="{59096ad9-8b60-446a-90b7-017dbb9421a3}" enabled="1" method="Standard" siteId="{3d234255-e20f-4205-88a5-9658a402999b}" removed="0"/>
</clbl:labelList>
</file>

<file path=docProps/app.xml><?xml version="1.0" encoding="utf-8"?>
<Properties xmlns="http://schemas.openxmlformats.org/officeDocument/2006/extended-properties" xmlns:vt="http://schemas.openxmlformats.org/officeDocument/2006/docPropsVTypes">
  <TotalTime>0</TotalTime>
  <Words>5250</Words>
  <Application>Microsoft Office PowerPoint</Application>
  <PresentationFormat>Custom</PresentationFormat>
  <Paragraphs>216</Paragraphs>
  <Slides>35</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Aptos Black</vt:lpstr>
      <vt:lpstr>Arial</vt:lpstr>
      <vt:lpstr>Graphik Light</vt:lpstr>
      <vt:lpstr>Produkt Extralight</vt:lpstr>
      <vt:lpstr>Produkt Light</vt:lpstr>
      <vt:lpstr>38_MinimalistLight</vt:lpstr>
      <vt:lpstr>Economic Benefits of Accessible  Transport</vt:lpstr>
      <vt:lpstr>About ncat</vt:lpstr>
      <vt:lpstr>Why did we do this work?</vt:lpstr>
      <vt:lpstr>What did we do?</vt:lpstr>
      <vt:lpstr>What did we find from the desktop review?</vt:lpstr>
      <vt:lpstr>What did we find from the desktop review? (Finding 1)</vt:lpstr>
      <vt:lpstr>What did we find from the desktop review? (Finding 2)</vt:lpstr>
      <vt:lpstr>What did we find from the desktop review? (Finding 3)</vt:lpstr>
      <vt:lpstr>What did we find from the desktop review? (Finding 4)</vt:lpstr>
      <vt:lpstr>What did we find from the desktop review? (Finding 5)</vt:lpstr>
      <vt:lpstr>What did we find from the desktop review? (Finding 6)</vt:lpstr>
      <vt:lpstr>What did we find from the desktop review? (Finding 7)</vt:lpstr>
      <vt:lpstr>What did we find from the desktop review? (Finding 8)</vt:lpstr>
      <vt:lpstr>What did we find from the stakeholder engagement?</vt:lpstr>
      <vt:lpstr>What did we find from the stakeholder engagement? (Finding 1)</vt:lpstr>
      <vt:lpstr>Quote from research participant</vt:lpstr>
      <vt:lpstr>What did we find from the stakeholder engagement? (Finding 2)</vt:lpstr>
      <vt:lpstr>What did we find from the stakeholder engagement? (Finding 3)</vt:lpstr>
      <vt:lpstr>What did we find from the stakeholder engagement? (Finding 4)</vt:lpstr>
      <vt:lpstr>What did we find from the stakeholder engagement? (Finding 5)</vt:lpstr>
      <vt:lpstr>Quote from a research participant</vt:lpstr>
      <vt:lpstr>What did we find from the stakeholder engagement? (Finding 6)</vt:lpstr>
      <vt:lpstr>What conclusions did we come to?</vt:lpstr>
      <vt:lpstr>What should happen next?</vt:lpstr>
      <vt:lpstr>What should happen next? (Embedding accessibility)</vt:lpstr>
      <vt:lpstr>What should happen next? (Policy into action)</vt:lpstr>
      <vt:lpstr>What should happen next? (Information sharing)</vt:lpstr>
      <vt:lpstr>What should happen next? (Co-production with disabled people)</vt:lpstr>
      <vt:lpstr>What should happen next? (Guidance and advice)</vt:lpstr>
      <vt:lpstr>How can ncat drive change?</vt:lpstr>
      <vt:lpstr>Contacts</vt:lpstr>
      <vt:lpstr>Terms used in this report </vt:lpstr>
      <vt:lpstr>Terms used in this report (part 2) </vt:lpstr>
      <vt:lpstr>References</vt:lpstr>
      <vt:lpstr>References (part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ncat presentation template guidance P1</dc:title>
  <dc:creator>Maximilian Clark</dc:creator>
  <cp:lastModifiedBy>Madeleine Hughes</cp:lastModifiedBy>
  <cp:revision>2</cp:revision>
  <dcterms:modified xsi:type="dcterms:W3CDTF">2025-12-08T13:14:53Z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0x010100DBDF578D45BE234FAE89A69CB2E8BC13</vt:lpwstr>
  </property>
  <property fmtid="{D5CDD505-2E9C-101B-9397-08002B2CF9AE}" pid="3" name="MediaServiceImageTags">
    <vt:lpwstr/>
  </property>
</Properties>
</file>